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34"/>
  </p:notesMasterIdLst>
  <p:handoutMasterIdLst>
    <p:handoutMasterId r:id="rId35"/>
  </p:handoutMasterIdLst>
  <p:sldIdLst>
    <p:sldId id="334" r:id="rId5"/>
    <p:sldId id="263" r:id="rId6"/>
    <p:sldId id="311" r:id="rId7"/>
    <p:sldId id="399" r:id="rId8"/>
    <p:sldId id="294" r:id="rId9"/>
    <p:sldId id="295" r:id="rId10"/>
    <p:sldId id="296" r:id="rId11"/>
    <p:sldId id="297" r:id="rId12"/>
    <p:sldId id="298" r:id="rId13"/>
    <p:sldId id="299" r:id="rId14"/>
    <p:sldId id="312" r:id="rId15"/>
    <p:sldId id="313" r:id="rId16"/>
    <p:sldId id="300" r:id="rId17"/>
    <p:sldId id="302" r:id="rId18"/>
    <p:sldId id="301" r:id="rId19"/>
    <p:sldId id="330" r:id="rId20"/>
    <p:sldId id="331" r:id="rId21"/>
    <p:sldId id="332" r:id="rId22"/>
    <p:sldId id="303" r:id="rId23"/>
    <p:sldId id="333" r:id="rId24"/>
    <p:sldId id="304" r:id="rId25"/>
    <p:sldId id="314" r:id="rId26"/>
    <p:sldId id="306" r:id="rId27"/>
    <p:sldId id="307" r:id="rId28"/>
    <p:sldId id="308" r:id="rId29"/>
    <p:sldId id="309" r:id="rId30"/>
    <p:sldId id="310" r:id="rId31"/>
    <p:sldId id="329" r:id="rId32"/>
    <p:sldId id="39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3B0D505-C993-6532-1588-558A17F9D080}" name="Terbish Tsendsuren" initials="TT" userId="S::tsendsuren@un.org::01ac52e2-acaa-4e6f-bbf6-c264e303a0e6" providerId="AD"/>
  <p188:author id="{C85A571E-215F-B39B-C6E5-738881FD8925}" name="Patricia Keays" initials="PK" userId="S::patricia.keays@un.org::c6196559-bdbb-4a86-a5b7-05eec1c8f113" providerId="AD"/>
  <p188:author id="{BB9269A0-4C78-3728-56BB-2F6D64562D7B}" name="Patricia Keays" initials="PK" userId="af1ba9049954c777" providerId="Windows Live"/>
  <p188:author id="{47A807C1-D396-40A4-7499-EFFAAF56E34D}" name="Brian Connolly" initials="BC" userId="Brian Connolly"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5A5"/>
    <a:srgbClr val="538135"/>
    <a:srgbClr val="0556A6"/>
    <a:srgbClr val="0077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892" autoAdjust="0"/>
  </p:normalViewPr>
  <p:slideViewPr>
    <p:cSldViewPr snapToGrid="0">
      <p:cViewPr varScale="1">
        <p:scale>
          <a:sx n="73" d="100"/>
          <a:sy n="73" d="100"/>
        </p:scale>
        <p:origin x="998" y="53"/>
      </p:cViewPr>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84" d="100"/>
          <a:sy n="84" d="100"/>
        </p:scale>
        <p:origin x="3828"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88C845-7246-407D-1934-022F03AF6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78334A9-F3EB-EC20-1CD2-715473F7AA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0FBF99-D6BD-4A5B-8804-F0ABF2AAEA87}" type="datetimeFigureOut">
              <a:rPr lang="en-US" smtClean="0"/>
              <a:t>11/1/2025</a:t>
            </a:fld>
            <a:endParaRPr lang="en-US" dirty="0"/>
          </a:p>
        </p:txBody>
      </p:sp>
      <p:sp>
        <p:nvSpPr>
          <p:cNvPr id="4" name="Footer Placeholder 3">
            <a:extLst>
              <a:ext uri="{FF2B5EF4-FFF2-40B4-BE49-F238E27FC236}">
                <a16:creationId xmlns:a16="http://schemas.microsoft.com/office/drawing/2014/main" id="{1BDEE8B0-D768-BCCD-5FC1-3808A235EF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Tree>
    <p:extLst>
      <p:ext uri="{BB962C8B-B14F-4D97-AF65-F5344CB8AC3E}">
        <p14:creationId xmlns:p14="http://schemas.microsoft.com/office/powerpoint/2010/main" val="22455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BFF80-FAEE-440E-826B-5CC2D2B31D0E}" type="datetimeFigureOut">
              <a:rPr lang="en-US" smtClean="0"/>
              <a:t>11/1/2025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97C7-2C0D-4DC0-92D4-71B42A9A9F32}" type="slidenum">
              <a:rPr lang="en-US" smtClean="0"/>
              <a:t>‹#›</a:t>
            </a:fld>
            <a:endParaRPr lang="en-US" dirty="0"/>
          </a:p>
        </p:txBody>
      </p:sp>
    </p:spTree>
    <p:extLst>
      <p:ext uri="{BB962C8B-B14F-4D97-AF65-F5344CB8AC3E}">
        <p14:creationId xmlns:p14="http://schemas.microsoft.com/office/powerpoint/2010/main" val="2723295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2</a:t>
            </a:fld>
            <a:endParaRPr lang="en-US" dirty="0"/>
          </a:p>
        </p:txBody>
      </p:sp>
    </p:spTree>
    <p:extLst>
      <p:ext uri="{BB962C8B-B14F-4D97-AF65-F5344CB8AC3E}">
        <p14:creationId xmlns:p14="http://schemas.microsoft.com/office/powerpoint/2010/main" val="33337511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5631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84E87CA-1A64-2644-7E72-40D785CA9F96}"/>
              </a:ext>
            </a:extLst>
          </p:cNvPr>
          <p:cNvSpPr txBox="1">
            <a:spLocks/>
          </p:cNvSpPr>
          <p:nvPr userDrawn="1"/>
        </p:nvSpPr>
        <p:spPr>
          <a:xfrm>
            <a:off x="838200" y="304005"/>
            <a:ext cx="10058400" cy="7239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tx1"/>
                </a:solidFill>
                <a:latin typeface="+mj-lt"/>
                <a:ea typeface="+mj-ea"/>
                <a:cs typeface="+mj-cs"/>
              </a:defRPr>
            </a:lvl1pPr>
          </a:lstStyle>
          <a:p>
            <a:pPr algn="l"/>
            <a:endParaRPr lang="en-US" sz="4000" dirty="0"/>
          </a:p>
        </p:txBody>
      </p:sp>
      <p:sp>
        <p:nvSpPr>
          <p:cNvPr id="3" name="Footer Placeholder 4">
            <a:extLst>
              <a:ext uri="{FF2B5EF4-FFF2-40B4-BE49-F238E27FC236}">
                <a16:creationId xmlns:a16="http://schemas.microsoft.com/office/drawing/2014/main" id="{4B1FB414-A8E0-85CA-9747-A4A99D14696E}"/>
              </a:ext>
            </a:extLst>
          </p:cNvPr>
          <p:cNvSpPr txBox="1">
            <a:spLocks/>
          </p:cNvSpPr>
          <p:nvPr userDrawn="1"/>
        </p:nvSpPr>
        <p:spPr>
          <a:xfrm>
            <a:off x="838201" y="6444045"/>
            <a:ext cx="10613064" cy="288000"/>
          </a:xfrm>
          <a:prstGeom prst="rect">
            <a:avLst/>
          </a:prstGeom>
        </p:spPr>
        <p:txBody>
          <a:bodyPr vert="horz" lIns="91440" tIns="45720" rIns="91440" bIns="45720" rtlCol="0" anchor="ctr"/>
          <a:lstStyle>
            <a:defPPr>
              <a:defRPr lang="en-US"/>
            </a:defPPr>
            <a:lvl1pPr marL="0" algn="l" defTabSz="914400" rtl="0" eaLnBrk="1" latinLnBrk="0" hangingPunct="1">
              <a:defRPr sz="1100" b="1" kern="1200">
                <a:solidFill>
                  <a:schemeClr val="tx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noProof="0" dirty="0">
                <a:solidFill>
                  <a:schemeClr val="bg1">
                    <a:lumMod val="65000"/>
                  </a:schemeClr>
                </a:solidFill>
              </a:rPr>
              <a:t>MFBPD de l’ONU 2025      								Diapositive </a:t>
            </a:r>
            <a:fld id="{60323EB4-2EFA-49D3-81CD-1A9035A87ED7}" type="slidenum">
              <a:rPr lang="fr-FR" sz="1100" noProof="0" smtClean="0">
                <a:solidFill>
                  <a:schemeClr val="bg1">
                    <a:lumMod val="65000"/>
                  </a:schemeClr>
                </a:solidFil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fr-FR" sz="1100" noProof="0" dirty="0">
              <a:solidFill>
                <a:schemeClr val="bg1">
                  <a:lumMod val="65000"/>
                </a:schemeClr>
              </a:solidFill>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C329CB0C-66FD-4324-B38A-A97002EFF7CF}"/>
              </a:ext>
            </a:extLst>
          </p:cNvPr>
          <p:cNvPicPr>
            <a:picLocks noChangeAspect="1" noChangeArrowheads="1"/>
          </p:cNvPicPr>
          <p:nvPr userDrawn="1"/>
        </p:nvPicPr>
        <p:blipFill>
          <a:blip r:embed="rId3">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818451" y="125955"/>
            <a:ext cx="632813" cy="540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9DD40791-32B4-5226-4A1D-60D72155F7A6}"/>
              </a:ext>
            </a:extLst>
          </p:cNvPr>
          <p:cNvSpPr txBox="1"/>
          <p:nvPr userDrawn="1"/>
        </p:nvSpPr>
        <p:spPr>
          <a:xfrm>
            <a:off x="7182519" y="257455"/>
            <a:ext cx="3635932" cy="261610"/>
          </a:xfrm>
          <a:prstGeom prst="rect">
            <a:avLst/>
          </a:prstGeom>
          <a:noFill/>
        </p:spPr>
        <p:txBody>
          <a:bodyPr wrap="none" rtlCol="0">
            <a:spAutoFit/>
          </a:bodyPr>
          <a:lstStyle/>
          <a:p>
            <a:pPr algn="r"/>
            <a:r>
              <a:rPr lang="fr-FR" sz="1100" b="1" noProof="0" dirty="0">
                <a:solidFill>
                  <a:schemeClr val="bg1">
                    <a:lumMod val="65000"/>
                  </a:schemeClr>
                </a:solidFill>
                <a:latin typeface="Verdana" panose="020B0604030504040204" pitchFamily="34" charset="0"/>
                <a:ea typeface="Verdana" panose="020B0604030504040204" pitchFamily="34" charset="0"/>
              </a:rPr>
              <a:t>3.6 Sensibilisation à la sécurité personnelle</a:t>
            </a:r>
          </a:p>
        </p:txBody>
      </p:sp>
    </p:spTree>
    <p:extLst>
      <p:ext uri="{BB962C8B-B14F-4D97-AF65-F5344CB8AC3E}">
        <p14:creationId xmlns:p14="http://schemas.microsoft.com/office/powerpoint/2010/main" val="4131813110"/>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xml"/><Relationship Id="rId1" Type="http://schemas.openxmlformats.org/officeDocument/2006/relationships/tags" Target="../tags/tag15.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0.xml"/><Relationship Id="rId1" Type="http://schemas.openxmlformats.org/officeDocument/2006/relationships/tags" Target="../tags/tag19.xml"/></Relationships>
</file>

<file path=ppt/slides/_rels/slide13.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5" Type="http://schemas.openxmlformats.org/officeDocument/2006/relationships/image" Target="../media/image3.png"/><Relationship Id="rId4"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6" Type="http://schemas.microsoft.com/office/2007/relationships/hdphoto" Target="../media/hdphoto2.wdp"/><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tags" Target="../tags/tag30.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3.xml"/><Relationship Id="rId1" Type="http://schemas.openxmlformats.org/officeDocument/2006/relationships/tags" Target="../tags/tag3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5.xml"/><Relationship Id="rId1" Type="http://schemas.openxmlformats.org/officeDocument/2006/relationships/tags" Target="../tags/tag3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7.xml"/><Relationship Id="rId1" Type="http://schemas.openxmlformats.org/officeDocument/2006/relationships/tags" Target="../tags/tag36.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9.xml"/><Relationship Id="rId1" Type="http://schemas.openxmlformats.org/officeDocument/2006/relationships/tags" Target="../tags/tag38.xml"/></Relationships>
</file>

<file path=ppt/slides/_rels/slide21.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5" Type="http://schemas.openxmlformats.org/officeDocument/2006/relationships/image" Target="../media/image5.png"/><Relationship Id="rId4"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4.xml"/><Relationship Id="rId1" Type="http://schemas.openxmlformats.org/officeDocument/2006/relationships/tags" Target="../tags/tag43.xml"/></Relationships>
</file>

<file path=ppt/slides/_rels/slide23.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4"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9.xml"/><Relationship Id="rId1" Type="http://schemas.openxmlformats.org/officeDocument/2006/relationships/tags" Target="../tags/tag48.xml"/></Relationships>
</file>

<file path=ppt/slides/_rels/slide25.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image" Target="../media/image6.png"/><Relationship Id="rId3" Type="http://schemas.openxmlformats.org/officeDocument/2006/relationships/tags" Target="../tags/tag52.xml"/><Relationship Id="rId7" Type="http://schemas.openxmlformats.org/officeDocument/2006/relationships/tags" Target="../tags/tag56.xml"/><Relationship Id="rId12" Type="http://schemas.openxmlformats.org/officeDocument/2006/relationships/slideLayout" Target="../slideLayouts/slideLayout1.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tags" Target="../tags/tag55.xml"/><Relationship Id="rId11" Type="http://schemas.openxmlformats.org/officeDocument/2006/relationships/tags" Target="../tags/tag60.xml"/><Relationship Id="rId5" Type="http://schemas.openxmlformats.org/officeDocument/2006/relationships/tags" Target="../tags/tag54.xml"/><Relationship Id="rId10" Type="http://schemas.openxmlformats.org/officeDocument/2006/relationships/tags" Target="../tags/tag59.xml"/><Relationship Id="rId4" Type="http://schemas.openxmlformats.org/officeDocument/2006/relationships/tags" Target="../tags/tag53.xml"/><Relationship Id="rId9" Type="http://schemas.openxmlformats.org/officeDocument/2006/relationships/tags" Target="../tags/tag58.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2.xml"/><Relationship Id="rId1" Type="http://schemas.openxmlformats.org/officeDocument/2006/relationships/tags" Target="../tags/tag6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4.xml"/><Relationship Id="rId1" Type="http://schemas.openxmlformats.org/officeDocument/2006/relationships/tags" Target="../tags/tag63.xml"/></Relationships>
</file>

<file path=ppt/slides/_rels/slide28.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hyperlink" Target="http://dss.un.org/" TargetMode="External"/><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3BBF408-6AAA-8EE4-F41B-F3DE1E257F3A}"/>
              </a:ext>
            </a:extLst>
          </p:cNvPr>
          <p:cNvSpPr txBox="1"/>
          <p:nvPr>
            <p:custDataLst>
              <p:tags r:id="rId1"/>
            </p:custDataLst>
          </p:nvPr>
        </p:nvSpPr>
        <p:spPr>
          <a:xfrm>
            <a:off x="1524000" y="2551837"/>
            <a:ext cx="9144000" cy="1754326"/>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3.6 Sensibilisation à la sécurité personnelle</a:t>
            </a:r>
          </a:p>
        </p:txBody>
      </p:sp>
    </p:spTree>
    <p:extLst>
      <p:ext uri="{BB962C8B-B14F-4D97-AF65-F5344CB8AC3E}">
        <p14:creationId xmlns:p14="http://schemas.microsoft.com/office/powerpoint/2010/main" val="12781031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1756CC-B73F-F412-6C0C-FC2BA2FB28DB}"/>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Prise d’otage</a:t>
            </a:r>
          </a:p>
        </p:txBody>
      </p:sp>
      <p:sp>
        <p:nvSpPr>
          <p:cNvPr id="4" name="TextBox 3">
            <a:extLst>
              <a:ext uri="{FF2B5EF4-FFF2-40B4-BE49-F238E27FC236}">
                <a16:creationId xmlns:a16="http://schemas.microsoft.com/office/drawing/2014/main" id="{87611DE1-92BA-FAF4-149B-D42DE7257EFA}"/>
              </a:ext>
            </a:extLst>
          </p:cNvPr>
          <p:cNvSpPr txBox="1"/>
          <p:nvPr>
            <p:custDataLst>
              <p:tags r:id="rId2"/>
            </p:custDataLst>
          </p:nvPr>
        </p:nvSpPr>
        <p:spPr>
          <a:xfrm>
            <a:off x="1598645" y="1438354"/>
            <a:ext cx="9084666" cy="455509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Prévention :</a:t>
            </a:r>
            <a:r>
              <a:rPr lang="fr-FR" sz="2000" dirty="0">
                <a:latin typeface="Verdana"/>
                <a:ea typeface="Verdana"/>
              </a:rPr>
              <a:t> Évaluation des risques, formation à la sécurité</a:t>
            </a:r>
          </a:p>
          <a:p>
            <a:pPr>
              <a:spcBef>
                <a:spcPts val="600"/>
              </a:spcBef>
              <a:spcAft>
                <a:spcPts val="600"/>
              </a:spcAft>
            </a:pPr>
            <a:r>
              <a:rPr lang="fr-FR" sz="2000" b="1" dirty="0">
                <a:latin typeface="Verdana"/>
                <a:ea typeface="Verdana"/>
              </a:rPr>
              <a:t>Préparation :</a:t>
            </a:r>
            <a:r>
              <a:rPr lang="fr-FR" sz="2000" dirty="0">
                <a:latin typeface="Verdana"/>
                <a:ea typeface="Verdana"/>
              </a:rPr>
              <a:t> Plans d'urgence, simulations</a:t>
            </a:r>
          </a:p>
          <a:p>
            <a:pPr>
              <a:spcBef>
                <a:spcPts val="600"/>
              </a:spcBef>
              <a:spcAft>
                <a:spcPts val="600"/>
              </a:spcAft>
            </a:pPr>
            <a:r>
              <a:rPr lang="fr-FR" sz="2000" b="1" dirty="0">
                <a:latin typeface="Verdana"/>
                <a:ea typeface="Verdana"/>
              </a:rPr>
              <a:t>Réponse :</a:t>
            </a:r>
            <a:r>
              <a:rPr lang="fr-FR" sz="2000" dirty="0">
                <a:latin typeface="Verdana"/>
                <a:ea typeface="Verdana"/>
              </a:rPr>
              <a:t> Coordination des réponses conformément aux politiques de l'ONU</a:t>
            </a:r>
          </a:p>
          <a:p>
            <a:pPr>
              <a:spcBef>
                <a:spcPts val="600"/>
              </a:spcBef>
              <a:spcAft>
                <a:spcPts val="600"/>
              </a:spcAft>
            </a:pPr>
            <a:r>
              <a:rPr lang="fr-FR" sz="2000" b="1" dirty="0">
                <a:latin typeface="Verdana"/>
                <a:ea typeface="Verdana"/>
              </a:rPr>
              <a:t>Négociation :</a:t>
            </a:r>
            <a:r>
              <a:rPr lang="fr-FR" sz="2000" dirty="0">
                <a:latin typeface="Verdana"/>
                <a:ea typeface="Verdana"/>
              </a:rPr>
              <a:t> Des négociateurs qualifiés peuvent être employés pour dialoguer avec les preneurs d'otages</a:t>
            </a:r>
          </a:p>
          <a:p>
            <a:pPr>
              <a:spcBef>
                <a:spcPts val="600"/>
              </a:spcBef>
              <a:spcAft>
                <a:spcPts val="600"/>
              </a:spcAft>
            </a:pPr>
            <a:r>
              <a:rPr lang="fr-FR" sz="2000" b="1" dirty="0">
                <a:latin typeface="Verdana"/>
                <a:ea typeface="Verdana"/>
              </a:rPr>
              <a:t>Soutien</a:t>
            </a:r>
            <a:r>
              <a:rPr lang="fr-FR" sz="2000" dirty="0">
                <a:latin typeface="Verdana"/>
                <a:ea typeface="Verdana"/>
              </a:rPr>
              <a:t> </a:t>
            </a:r>
            <a:r>
              <a:rPr lang="fr-FR" sz="2000" b="1" dirty="0">
                <a:latin typeface="Verdana"/>
                <a:ea typeface="Verdana"/>
              </a:rPr>
              <a:t>aux familles :</a:t>
            </a:r>
            <a:r>
              <a:rPr lang="fr-FR" sz="2000" dirty="0">
                <a:latin typeface="Verdana"/>
                <a:ea typeface="Verdana"/>
              </a:rPr>
              <a:t> Soutien aux familles par l'information et l'assistance</a:t>
            </a:r>
          </a:p>
          <a:p>
            <a:pPr>
              <a:spcBef>
                <a:spcPts val="600"/>
              </a:spcBef>
              <a:spcAft>
                <a:spcPts val="600"/>
              </a:spcAft>
            </a:pPr>
            <a:r>
              <a:rPr lang="fr-FR" sz="2000" b="1" dirty="0">
                <a:latin typeface="Verdana"/>
                <a:ea typeface="Verdana"/>
              </a:rPr>
              <a:t>Rétablissement :</a:t>
            </a:r>
            <a:r>
              <a:rPr lang="fr-FR" sz="2000" dirty="0">
                <a:latin typeface="Verdana"/>
                <a:ea typeface="Verdana"/>
              </a:rPr>
              <a:t> Soutien aux personnes libérées</a:t>
            </a:r>
          </a:p>
          <a:p>
            <a:pPr>
              <a:spcBef>
                <a:spcPts val="600"/>
              </a:spcBef>
              <a:spcAft>
                <a:spcPts val="600"/>
              </a:spcAft>
            </a:pPr>
            <a:r>
              <a:rPr lang="fr-FR" sz="2000" b="1" dirty="0">
                <a:latin typeface="Verdana"/>
                <a:ea typeface="Verdana"/>
              </a:rPr>
              <a:t>Examen :</a:t>
            </a:r>
            <a:r>
              <a:rPr lang="fr-FR" sz="2000" dirty="0">
                <a:latin typeface="Verdana"/>
                <a:ea typeface="Verdana"/>
              </a:rPr>
              <a:t> Tirer les leçons de l'expérience et améliorer les réponses</a:t>
            </a:r>
          </a:p>
          <a:p>
            <a:pPr algn="l">
              <a:spcBef>
                <a:spcPts val="600"/>
              </a:spcBef>
              <a:spcAft>
                <a:spcPts val="600"/>
              </a:spcAft>
            </a:pPr>
            <a:endParaRPr lang="en-GB" sz="2000" dirty="0">
              <a:latin typeface="Verdana"/>
              <a:ea typeface="Verdana"/>
            </a:endParaRPr>
          </a:p>
        </p:txBody>
      </p:sp>
    </p:spTree>
    <p:extLst>
      <p:ext uri="{BB962C8B-B14F-4D97-AF65-F5344CB8AC3E}">
        <p14:creationId xmlns:p14="http://schemas.microsoft.com/office/powerpoint/2010/main" val="388351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1756CC-B73F-F412-6C0C-FC2BA2FB28DB}"/>
              </a:ext>
            </a:extLst>
          </p:cNvPr>
          <p:cNvSpPr txBox="1"/>
          <p:nvPr>
            <p:custDataLst>
              <p:tags r:id="rId1"/>
            </p:custDataLst>
          </p:nvPr>
        </p:nvSpPr>
        <p:spPr>
          <a:xfrm>
            <a:off x="1051035" y="746931"/>
            <a:ext cx="10089930"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Prise d’otage : Ce que les agents de maintien de la paix peuvent faire</a:t>
            </a:r>
          </a:p>
        </p:txBody>
      </p:sp>
      <p:sp>
        <p:nvSpPr>
          <p:cNvPr id="4" name="TextBox 3">
            <a:extLst>
              <a:ext uri="{FF2B5EF4-FFF2-40B4-BE49-F238E27FC236}">
                <a16:creationId xmlns:a16="http://schemas.microsoft.com/office/drawing/2014/main" id="{87611DE1-92BA-FAF4-149B-D42DE7257EFA}"/>
              </a:ext>
            </a:extLst>
          </p:cNvPr>
          <p:cNvSpPr txBox="1"/>
          <p:nvPr>
            <p:custDataLst>
              <p:tags r:id="rId2"/>
            </p:custDataLst>
          </p:nvPr>
        </p:nvSpPr>
        <p:spPr>
          <a:xfrm>
            <a:off x="1334813" y="1301719"/>
            <a:ext cx="9806152" cy="467820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marR="0" lvl="0" indent="-342900">
              <a:spcBef>
                <a:spcPts val="600"/>
              </a:spcBef>
              <a:spcAft>
                <a:spcPts val="600"/>
              </a:spcAft>
              <a:buClr>
                <a:srgbClr val="000000"/>
              </a:buClr>
              <a:buFont typeface="Symbol" panose="05050102010706020507" pitchFamily="18" charset="2"/>
              <a:buChar char=""/>
            </a:pPr>
            <a:r>
              <a:rPr lang="fr-FR" sz="1900" dirty="0">
                <a:solidFill>
                  <a:srgbClr val="000000"/>
                </a:solidFill>
                <a:latin typeface="Verdana"/>
                <a:ea typeface="Calibri"/>
                <a:cs typeface="Arial"/>
              </a:rPr>
              <a:t>Ne résistez pas et ne provoquez pas les preneurs d'otages</a:t>
            </a:r>
          </a:p>
          <a:p>
            <a:pPr marL="342900" indent="-342900">
              <a:spcBef>
                <a:spcPts val="600"/>
              </a:spcBef>
              <a:spcAft>
                <a:spcPts val="600"/>
              </a:spcAft>
              <a:buClr>
                <a:srgbClr val="000000"/>
              </a:buClr>
              <a:buFont typeface="Symbol" panose="05050102010706020507" pitchFamily="18" charset="2"/>
              <a:buChar char=""/>
            </a:pPr>
            <a:r>
              <a:rPr lang="fr-FR" sz="1900" dirty="0">
                <a:solidFill>
                  <a:srgbClr val="000000"/>
                </a:solidFill>
                <a:latin typeface="Verdana"/>
                <a:ea typeface="Calibri"/>
                <a:cs typeface="Arial"/>
              </a:rPr>
              <a:t>Soyez prêt à expliquer tous les objets que vous avez avec vous</a:t>
            </a:r>
          </a:p>
          <a:p>
            <a:pPr marL="342900" marR="0" lvl="0" indent="-342900">
              <a:spcBef>
                <a:spcPts val="600"/>
              </a:spcBef>
              <a:spcAft>
                <a:spcPts val="600"/>
              </a:spcAft>
              <a:buClr>
                <a:srgbClr val="000000"/>
              </a:buClr>
              <a:buFont typeface="Symbol" panose="05050102010706020507" pitchFamily="18" charset="2"/>
              <a:buChar char=""/>
            </a:pPr>
            <a:r>
              <a:rPr lang="fr-FR" sz="19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Gardez votre calme, obéissez aux ordres et ne parlez pas à moins qu'on ne vous le demande </a:t>
            </a:r>
          </a:p>
          <a:p>
            <a:pPr marL="342900" marR="0" lvl="0" indent="-342900">
              <a:spcBef>
                <a:spcPts val="600"/>
              </a:spcBef>
              <a:spcAft>
                <a:spcPts val="600"/>
              </a:spcAft>
              <a:buClr>
                <a:srgbClr val="000000"/>
              </a:buClr>
              <a:buFont typeface="Symbol" panose="05050102010706020507" pitchFamily="18" charset="2"/>
              <a:buChar char=""/>
            </a:pPr>
            <a:r>
              <a:rPr lang="fr-FR" sz="19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Ne faites pas de mouvements brusques et soyez prudent dans le contact visuel </a:t>
            </a:r>
          </a:p>
          <a:p>
            <a:pPr marL="342900" marR="0" lvl="0" indent="-342900">
              <a:spcBef>
                <a:spcPts val="600"/>
              </a:spcBef>
              <a:spcAft>
                <a:spcPts val="600"/>
              </a:spcAft>
              <a:buClr>
                <a:srgbClr val="000000"/>
              </a:buClr>
              <a:buFont typeface="Symbol" panose="05050102010706020507" pitchFamily="18" charset="2"/>
              <a:buChar char=""/>
            </a:pPr>
            <a:r>
              <a:rPr lang="fr-FR" sz="19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Essayez de ne pas remettre vos documents d’identification ou vêtements</a:t>
            </a:r>
          </a:p>
          <a:p>
            <a:pPr marL="342900" marR="0" lvl="0" indent="-342900">
              <a:spcBef>
                <a:spcPts val="600"/>
              </a:spcBef>
              <a:spcAft>
                <a:spcPts val="600"/>
              </a:spcAft>
              <a:buClr>
                <a:srgbClr val="000000"/>
              </a:buClr>
              <a:buFont typeface="Symbol" panose="05050102010706020507" pitchFamily="18" charset="2"/>
              <a:buChar char=""/>
            </a:pPr>
            <a:r>
              <a:rPr lang="fr-FR" sz="19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Observez autant que possible et restez discret</a:t>
            </a:r>
          </a:p>
          <a:p>
            <a:pPr marL="342900" marR="0" lvl="0" indent="-342900">
              <a:spcBef>
                <a:spcPts val="600"/>
              </a:spcBef>
              <a:spcAft>
                <a:spcPts val="600"/>
              </a:spcAft>
              <a:buClr>
                <a:srgbClr val="000000"/>
              </a:buClr>
              <a:buFont typeface="Symbol" panose="05050102010706020507" pitchFamily="18" charset="2"/>
              <a:buChar char=""/>
            </a:pPr>
            <a:r>
              <a:rPr lang="fr-FR" sz="19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Au cours d’une opération de sauvetage par la force, mettez-vous immédiatement à terre </a:t>
            </a:r>
          </a:p>
          <a:p>
            <a:pPr marL="342900" indent="-342900">
              <a:spcBef>
                <a:spcPts val="600"/>
              </a:spcBef>
              <a:spcAft>
                <a:spcPts val="600"/>
              </a:spcAft>
              <a:buClr>
                <a:srgbClr val="000000"/>
              </a:buClr>
              <a:buFont typeface="Symbol" panose="05050102010706020507" pitchFamily="18" charset="2"/>
              <a:buChar char=""/>
            </a:pPr>
            <a:r>
              <a:rPr lang="fr-FR" sz="1900" dirty="0">
                <a:solidFill>
                  <a:srgbClr val="000000"/>
                </a:solidFill>
                <a:effectLst/>
                <a:latin typeface="Verdana"/>
                <a:ea typeface="Calibri"/>
                <a:cs typeface="Arial"/>
              </a:rPr>
              <a:t>Gardez le moral</a:t>
            </a:r>
            <a:r>
              <a:rPr lang="fr-FR" sz="1900" dirty="0">
                <a:solidFill>
                  <a:srgbClr val="000000"/>
                </a:solidFill>
                <a:latin typeface="Verdana"/>
                <a:ea typeface="Calibri"/>
                <a:cs typeface="Arial"/>
              </a:rPr>
              <a:t> car l'</a:t>
            </a:r>
            <a:r>
              <a:rPr lang="fr-FR" sz="1900" dirty="0">
                <a:solidFill>
                  <a:srgbClr val="000000"/>
                </a:solidFill>
                <a:effectLst/>
                <a:latin typeface="Verdana"/>
                <a:ea typeface="Calibri"/>
                <a:cs typeface="Arial"/>
              </a:rPr>
              <a:t>ONU n’abandonnera pas tant que vous ne </a:t>
            </a:r>
            <a:r>
              <a:rPr lang="fr-FR" sz="1900" dirty="0">
                <a:solidFill>
                  <a:srgbClr val="000000"/>
                </a:solidFill>
                <a:latin typeface="Verdana"/>
                <a:ea typeface="Calibri"/>
                <a:cs typeface="Arial"/>
              </a:rPr>
              <a:t>serez</a:t>
            </a:r>
            <a:r>
              <a:rPr lang="fr-FR" sz="1900" dirty="0">
                <a:solidFill>
                  <a:srgbClr val="000000"/>
                </a:solidFill>
                <a:effectLst/>
                <a:latin typeface="Verdana"/>
                <a:ea typeface="Calibri"/>
                <a:cs typeface="Arial"/>
              </a:rPr>
              <a:t> pas </a:t>
            </a:r>
            <a:r>
              <a:rPr lang="fr-FR" sz="1900" dirty="0">
                <a:solidFill>
                  <a:srgbClr val="000000"/>
                </a:solidFill>
                <a:latin typeface="Verdana"/>
                <a:ea typeface="Calibri"/>
                <a:cs typeface="Arial"/>
              </a:rPr>
              <a:t>libéré et sain et sauf</a:t>
            </a:r>
          </a:p>
        </p:txBody>
      </p:sp>
    </p:spTree>
    <p:extLst>
      <p:ext uri="{BB962C8B-B14F-4D97-AF65-F5344CB8AC3E}">
        <p14:creationId xmlns:p14="http://schemas.microsoft.com/office/powerpoint/2010/main" val="6476867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1756CC-B73F-F412-6C0C-FC2BA2FB28DB}"/>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Prise d’otage : L'Organisation</a:t>
            </a:r>
          </a:p>
        </p:txBody>
      </p:sp>
      <p:sp>
        <p:nvSpPr>
          <p:cNvPr id="4" name="TextBox 3">
            <a:extLst>
              <a:ext uri="{FF2B5EF4-FFF2-40B4-BE49-F238E27FC236}">
                <a16:creationId xmlns:a16="http://schemas.microsoft.com/office/drawing/2014/main" id="{87611DE1-92BA-FAF4-149B-D42DE7257EFA}"/>
              </a:ext>
            </a:extLst>
          </p:cNvPr>
          <p:cNvSpPr txBox="1"/>
          <p:nvPr>
            <p:custDataLst>
              <p:tags r:id="rId2"/>
            </p:custDataLst>
          </p:nvPr>
        </p:nvSpPr>
        <p:spPr>
          <a:xfrm>
            <a:off x="1598644" y="1438354"/>
            <a:ext cx="9184969" cy="39395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spcBef>
                <a:spcPts val="600"/>
              </a:spcBef>
              <a:spcAft>
                <a:spcPts val="600"/>
              </a:spcAft>
            </a:pPr>
            <a:r>
              <a:rPr lang="fr-FR" sz="2000" b="1" dirty="0">
                <a:solidFill>
                  <a:srgbClr val="000000"/>
                </a:solidFill>
                <a:effectLst/>
                <a:latin typeface="Verdana"/>
                <a:ea typeface="Calibri"/>
                <a:cs typeface="Arial"/>
              </a:rPr>
              <a:t>L'Organisation mettra tout en œuvre pour obtenir la libération du personnel pris en otage. Cependant, l'ONU ne paie pas de rançon.</a:t>
            </a:r>
          </a:p>
          <a:p>
            <a:pPr marL="342900" indent="-342900">
              <a:spcBef>
                <a:spcPts val="600"/>
              </a:spcBef>
              <a:spcAft>
                <a:spcPts val="600"/>
              </a:spcAft>
              <a:buClr>
                <a:srgbClr val="000000"/>
              </a:buClr>
              <a:buFont typeface="Symbol" panose="05050102010706020507" pitchFamily="18" charset="2"/>
              <a:buChar char=""/>
            </a:pPr>
            <a:r>
              <a:rPr lang="fr-FR" sz="2000" dirty="0">
                <a:solidFill>
                  <a:srgbClr val="000000"/>
                </a:solidFill>
                <a:effectLst/>
                <a:latin typeface="Verdana"/>
                <a:ea typeface="Calibri"/>
                <a:cs typeface="Arial"/>
              </a:rPr>
              <a:t>Votre </a:t>
            </a:r>
            <a:r>
              <a:rPr lang="fr-FR" sz="2000" dirty="0">
                <a:solidFill>
                  <a:srgbClr val="000000"/>
                </a:solidFill>
                <a:latin typeface="Verdana"/>
                <a:ea typeface="Calibri"/>
                <a:cs typeface="Arial"/>
              </a:rPr>
              <a:t>priorité </a:t>
            </a:r>
            <a:r>
              <a:rPr lang="fr-FR" sz="2000" dirty="0">
                <a:solidFill>
                  <a:srgbClr val="000000"/>
                </a:solidFill>
                <a:effectLst/>
                <a:latin typeface="Verdana"/>
                <a:ea typeface="Calibri"/>
                <a:cs typeface="Arial"/>
              </a:rPr>
              <a:t>est de survivre</a:t>
            </a:r>
          </a:p>
          <a:p>
            <a:pPr marL="342900" marR="0" lvl="0" indent="-342900">
              <a:spcBef>
                <a:spcPts val="600"/>
              </a:spcBef>
              <a:spcAft>
                <a:spcPts val="600"/>
              </a:spcAft>
              <a:buClr>
                <a:srgbClr val="000000"/>
              </a:buClr>
              <a:buFont typeface="Symbol" panose="05050102010706020507" pitchFamily="18" charset="2"/>
              <a:buChar char=""/>
            </a:pPr>
            <a:r>
              <a:rPr lang="fr-FR" sz="2000" dirty="0">
                <a:solidFill>
                  <a:srgbClr val="000000"/>
                </a:solidFill>
                <a:latin typeface="Verdana"/>
                <a:ea typeface="Calibri"/>
                <a:cs typeface="Arial"/>
              </a:rPr>
              <a:t>La peur de la mort ou de blessures est une </a:t>
            </a:r>
            <a:r>
              <a:rPr lang="fr-FR" sz="2000" dirty="0">
                <a:solidFill>
                  <a:srgbClr val="000000"/>
                </a:solidFill>
                <a:effectLst/>
                <a:latin typeface="Verdana"/>
                <a:ea typeface="Calibri"/>
                <a:cs typeface="Arial"/>
              </a:rPr>
              <a:t>réaction normale : prendre conscience de vos réactions peut vous aider à</a:t>
            </a:r>
            <a:r>
              <a:rPr lang="fr-FR" sz="2000" dirty="0">
                <a:solidFill>
                  <a:srgbClr val="000000"/>
                </a:solidFill>
                <a:latin typeface="Verdana"/>
                <a:ea typeface="Calibri"/>
                <a:cs typeface="Arial"/>
              </a:rPr>
              <a:t> vous adapter plus efficacement</a:t>
            </a:r>
          </a:p>
          <a:p>
            <a:pPr marL="342900" marR="0" lvl="0" indent="-342900">
              <a:spcBef>
                <a:spcPts val="600"/>
              </a:spcBef>
              <a:spcAft>
                <a:spcPts val="600"/>
              </a:spcAft>
              <a:buClr>
                <a:srgbClr val="000000"/>
              </a:buClr>
              <a:buFont typeface="Symbol" panose="05050102010706020507" pitchFamily="18" charset="2"/>
              <a:buChar char=""/>
            </a:pPr>
            <a:r>
              <a:rPr lang="fr-FR" sz="2000" dirty="0">
                <a:solidFill>
                  <a:srgbClr val="000000"/>
                </a:solidFill>
                <a:effectLst/>
                <a:latin typeface="Verdana"/>
                <a:ea typeface="Calibri"/>
                <a:cs typeface="Arial"/>
              </a:rPr>
              <a:t>Ne soyez pas un héros</a:t>
            </a:r>
          </a:p>
          <a:p>
            <a:pPr marL="342900" marR="0" lvl="0" indent="-342900">
              <a:spcBef>
                <a:spcPts val="600"/>
              </a:spcBef>
              <a:spcAft>
                <a:spcPts val="600"/>
              </a:spcAft>
              <a:buClr>
                <a:srgbClr val="000000"/>
              </a:buClr>
              <a:buFont typeface="Symbol" panose="05050102010706020507" pitchFamily="18" charset="2"/>
              <a:buChar char=""/>
            </a:pPr>
            <a:r>
              <a:rPr lang="fr-FR" sz="2000" dirty="0">
                <a:solidFill>
                  <a:srgbClr val="000000"/>
                </a:solidFill>
                <a:effectLst/>
                <a:latin typeface="Verdana"/>
                <a:ea typeface="Calibri"/>
                <a:cs typeface="Arial"/>
              </a:rPr>
              <a:t>Ne répondez pas et ne jouez pas les durs</a:t>
            </a:r>
          </a:p>
          <a:p>
            <a:pPr marL="342900" marR="0" lvl="0" indent="-342900">
              <a:spcBef>
                <a:spcPts val="600"/>
              </a:spcBef>
              <a:spcAft>
                <a:spcPts val="600"/>
              </a:spcAft>
              <a:buClr>
                <a:srgbClr val="000000"/>
              </a:buClr>
              <a:buFont typeface="Symbol" panose="05050102010706020507" pitchFamily="18" charset="2"/>
              <a:buChar char=""/>
            </a:pPr>
            <a:r>
              <a:rPr lang="fr-FR" sz="2000" dirty="0">
                <a:solidFill>
                  <a:srgbClr val="000000"/>
                </a:solidFill>
                <a:effectLst/>
                <a:latin typeface="Verdana"/>
                <a:ea typeface="Calibri"/>
                <a:cs typeface="Arial"/>
              </a:rPr>
              <a:t>Acceptez votre situation</a:t>
            </a:r>
          </a:p>
        </p:txBody>
      </p:sp>
    </p:spTree>
    <p:extLst>
      <p:ext uri="{BB962C8B-B14F-4D97-AF65-F5344CB8AC3E}">
        <p14:creationId xmlns:p14="http://schemas.microsoft.com/office/powerpoint/2010/main" val="7801056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054A907-9106-D9A9-6AA5-D0CB7351B5B3}"/>
              </a:ext>
            </a:extLst>
          </p:cNvPr>
          <p:cNvSpPr txBox="1"/>
          <p:nvPr>
            <p:custDataLst>
              <p:tags r:id="rId1"/>
            </p:custDataLst>
          </p:nvPr>
        </p:nvSpPr>
        <p:spPr>
          <a:xfrm>
            <a:off x="1245108" y="735959"/>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Foules, manifestations et protestations</a:t>
            </a:r>
          </a:p>
        </p:txBody>
      </p:sp>
      <p:sp>
        <p:nvSpPr>
          <p:cNvPr id="4" name="TextBox 3">
            <a:extLst>
              <a:ext uri="{FF2B5EF4-FFF2-40B4-BE49-F238E27FC236}">
                <a16:creationId xmlns:a16="http://schemas.microsoft.com/office/drawing/2014/main" id="{3C27632E-86D8-2047-F26C-6CD0F4CD2507}"/>
              </a:ext>
            </a:extLst>
          </p:cNvPr>
          <p:cNvSpPr txBox="1"/>
          <p:nvPr>
            <p:custDataLst>
              <p:tags r:id="rId2"/>
            </p:custDataLst>
          </p:nvPr>
        </p:nvSpPr>
        <p:spPr>
          <a:xfrm>
            <a:off x="1598645" y="1438354"/>
            <a:ext cx="9000000" cy="178510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lgn="l">
              <a:spcBef>
                <a:spcPts val="600"/>
              </a:spcBef>
              <a:spcAft>
                <a:spcPts val="600"/>
              </a:spcAft>
              <a:buFont typeface="+mj-lt"/>
              <a:buAutoNum type="arabicPeriod"/>
            </a:pPr>
            <a:r>
              <a:rPr lang="fr-FR" sz="2000" dirty="0">
                <a:latin typeface="Verdana"/>
                <a:ea typeface="Verdana"/>
              </a:rPr>
              <a:t>Ne paniquez pas</a:t>
            </a:r>
          </a:p>
          <a:p>
            <a:pPr marL="457200" indent="-457200" algn="l">
              <a:spcBef>
                <a:spcPts val="600"/>
              </a:spcBef>
              <a:spcAft>
                <a:spcPts val="600"/>
              </a:spcAft>
              <a:buFont typeface="+mj-lt"/>
              <a:buAutoNum type="arabicPeriod"/>
            </a:pPr>
            <a:r>
              <a:rPr lang="fr-FR" sz="2000" dirty="0">
                <a:latin typeface="Verdana"/>
                <a:ea typeface="Verdana"/>
              </a:rPr>
              <a:t>Quittez la zone dès que possible</a:t>
            </a:r>
          </a:p>
          <a:p>
            <a:pPr marL="457200" indent="-457200">
              <a:spcBef>
                <a:spcPts val="600"/>
              </a:spcBef>
              <a:spcAft>
                <a:spcPts val="600"/>
              </a:spcAft>
              <a:buFont typeface="+mj-lt"/>
              <a:buAutoNum type="arabicPeriod"/>
            </a:pPr>
            <a:r>
              <a:rPr lang="fr-FR" sz="2000" dirty="0">
                <a:latin typeface="Verdana"/>
                <a:ea typeface="Verdana"/>
              </a:rPr>
              <a:t>Quittez la zone par le moyen le plus sûr possible ou empruntez un autre itinéraire</a:t>
            </a:r>
          </a:p>
          <a:p>
            <a:pPr marL="457200" indent="-457200" algn="l">
              <a:spcBef>
                <a:spcPts val="600"/>
              </a:spcBef>
              <a:spcAft>
                <a:spcPts val="600"/>
              </a:spcAft>
              <a:buFont typeface="+mj-lt"/>
              <a:buAutoNum type="arabicPeriod"/>
            </a:pPr>
            <a:endParaRPr lang="en-GB" sz="2000" dirty="0">
              <a:latin typeface="Verdana"/>
              <a:ea typeface="Verdana"/>
            </a:endParaRPr>
          </a:p>
        </p:txBody>
      </p:sp>
      <p:pic>
        <p:nvPicPr>
          <p:cNvPr id="3" name="Picture 2" descr="At Least 15 People Killed in Anti-U.N. Protests in Congo">
            <a:extLst>
              <a:ext uri="{FF2B5EF4-FFF2-40B4-BE49-F238E27FC236}">
                <a16:creationId xmlns:a16="http://schemas.microsoft.com/office/drawing/2014/main" id="{2638289D-A06C-AADF-C866-36BE3B4EA7F7}"/>
              </a:ext>
            </a:extLst>
          </p:cNvPr>
          <p:cNvPicPr>
            <a:picLocks noChangeAspect="1" noChangeArrowheads="1"/>
          </p:cNvPicPr>
          <p:nvPr>
            <p:custDataLst>
              <p:tags r:id="rId3"/>
            </p:custDataLst>
          </p:nvPr>
        </p:nvPicPr>
        <p:blipFill>
          <a:blip r:embed="rId5">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3395999" y="3223458"/>
            <a:ext cx="5400000" cy="303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55250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F24FA37-4760-A74F-5548-DFD24D7939D2}"/>
              </a:ext>
            </a:extLst>
          </p:cNvPr>
          <p:cNvSpPr txBox="1"/>
          <p:nvPr>
            <p:custDataLst>
              <p:tags r:id="rId1"/>
            </p:custDataLst>
          </p:nvPr>
        </p:nvSpPr>
        <p:spPr>
          <a:xfrm>
            <a:off x="1245108" y="735958"/>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Mines, REG et EEI</a:t>
            </a:r>
          </a:p>
        </p:txBody>
      </p:sp>
      <p:sp>
        <p:nvSpPr>
          <p:cNvPr id="4" name="TextBox 3">
            <a:extLst>
              <a:ext uri="{FF2B5EF4-FFF2-40B4-BE49-F238E27FC236}">
                <a16:creationId xmlns:a16="http://schemas.microsoft.com/office/drawing/2014/main" id="{16B2B1A1-E2EC-4BCD-83ED-5490C4BFCC41}"/>
              </a:ext>
            </a:extLst>
          </p:cNvPr>
          <p:cNvSpPr txBox="1"/>
          <p:nvPr>
            <p:custDataLst>
              <p:tags r:id="rId2"/>
            </p:custDataLst>
          </p:nvPr>
        </p:nvSpPr>
        <p:spPr>
          <a:xfrm>
            <a:off x="1595999" y="1415444"/>
            <a:ext cx="9000000" cy="30162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spcBef>
                <a:spcPts val="600"/>
              </a:spcBef>
              <a:spcAft>
                <a:spcPts val="600"/>
              </a:spcAft>
              <a:buFont typeface="+mj-lt"/>
              <a:buAutoNum type="arabicPeriod"/>
            </a:pPr>
            <a:r>
              <a:rPr lang="fr-FR" sz="2000" dirty="0">
                <a:latin typeface="Verdana"/>
                <a:ea typeface="Verdana"/>
              </a:rPr>
              <a:t>Ne bougez plus</a:t>
            </a:r>
          </a:p>
          <a:p>
            <a:pPr marL="457200" indent="-457200" algn="l">
              <a:spcBef>
                <a:spcPts val="600"/>
              </a:spcBef>
              <a:spcAft>
                <a:spcPts val="600"/>
              </a:spcAft>
              <a:buFont typeface="+mj-lt"/>
              <a:buAutoNum type="arabicPeriod"/>
            </a:pPr>
            <a:r>
              <a:rPr lang="fr-FR" sz="2000" dirty="0">
                <a:latin typeface="Verdana"/>
                <a:ea typeface="Verdana"/>
              </a:rPr>
              <a:t>Informez et avertissez les gens autour de vous</a:t>
            </a:r>
          </a:p>
          <a:p>
            <a:pPr marL="457200" indent="-457200">
              <a:spcBef>
                <a:spcPts val="600"/>
              </a:spcBef>
              <a:spcAft>
                <a:spcPts val="600"/>
              </a:spcAft>
              <a:buFont typeface="+mj-lt"/>
              <a:buAutoNum type="arabicPeriod"/>
            </a:pPr>
            <a:r>
              <a:rPr lang="fr-FR" sz="2000" dirty="0">
                <a:latin typeface="Verdana"/>
                <a:ea typeface="Verdana"/>
              </a:rPr>
              <a:t>Repérez la zone dans laquelle vous vous trouvez</a:t>
            </a:r>
          </a:p>
          <a:p>
            <a:pPr marL="457200" indent="-457200" algn="l">
              <a:spcBef>
                <a:spcPts val="600"/>
              </a:spcBef>
              <a:spcAft>
                <a:spcPts val="600"/>
              </a:spcAft>
              <a:buFont typeface="+mj-lt"/>
              <a:buAutoNum type="arabicPeriod"/>
            </a:pPr>
            <a:r>
              <a:rPr lang="fr-FR" sz="2000" dirty="0">
                <a:latin typeface="Verdana"/>
                <a:ea typeface="Verdana"/>
              </a:rPr>
              <a:t>Évaluez la situation</a:t>
            </a:r>
          </a:p>
          <a:p>
            <a:pPr marL="457200" indent="-457200">
              <a:spcBef>
                <a:spcPts val="600"/>
              </a:spcBef>
              <a:spcAft>
                <a:spcPts val="600"/>
              </a:spcAft>
              <a:buAutoNum type="arabicPeriod"/>
            </a:pPr>
            <a:r>
              <a:rPr lang="fr-FR" sz="2000" dirty="0">
                <a:latin typeface="Verdana"/>
                <a:ea typeface="Verdana"/>
              </a:rPr>
              <a:t>Restez où vous êtes et attendez que des secours qualifiés viennent vous aider.</a:t>
            </a:r>
          </a:p>
          <a:p>
            <a:pPr marL="457200" indent="-457200" algn="l">
              <a:spcBef>
                <a:spcPts val="600"/>
              </a:spcBef>
              <a:spcAft>
                <a:spcPts val="600"/>
              </a:spcAft>
              <a:buFont typeface="+mj-lt"/>
              <a:buAutoNum type="arabicPeriod"/>
            </a:pPr>
            <a:endParaRPr lang="en-GB" sz="2000" dirty="0">
              <a:latin typeface="Verdana"/>
              <a:ea typeface="Verdana"/>
            </a:endParaRPr>
          </a:p>
        </p:txBody>
      </p:sp>
      <p:pic>
        <p:nvPicPr>
          <p:cNvPr id="5" name="Picture 4">
            <a:extLst>
              <a:ext uri="{FF2B5EF4-FFF2-40B4-BE49-F238E27FC236}">
                <a16:creationId xmlns:a16="http://schemas.microsoft.com/office/drawing/2014/main" id="{CCCC22C7-D740-2347-FD97-1D1E6D21253C}"/>
              </a:ext>
            </a:extLst>
          </p:cNvPr>
          <p:cNvPicPr>
            <a:picLocks noChangeAspect="1"/>
          </p:cNvPicPr>
          <p:nvPr>
            <p:custDataLst>
              <p:tags r:id="rId3"/>
            </p:custDataLst>
          </p:nvPr>
        </p:nvPicPr>
        <p:blipFill>
          <a:blip r:embed="rId5"/>
          <a:stretch>
            <a:fillRect/>
          </a:stretch>
        </p:blipFill>
        <p:spPr>
          <a:xfrm>
            <a:off x="3215999" y="4293108"/>
            <a:ext cx="5760000" cy="2089590"/>
          </a:xfrm>
          <a:prstGeom prst="rect">
            <a:avLst/>
          </a:prstGeom>
        </p:spPr>
      </p:pic>
    </p:spTree>
    <p:extLst>
      <p:ext uri="{BB962C8B-B14F-4D97-AF65-F5344CB8AC3E}">
        <p14:creationId xmlns:p14="http://schemas.microsoft.com/office/powerpoint/2010/main" val="3246349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78AF5C1-11AE-8E69-CD64-F02FB2A291B1}"/>
              </a:ext>
            </a:extLst>
          </p:cNvPr>
          <p:cNvGraphicFramePr>
            <a:graphicFrameLocks noGrp="1"/>
          </p:cNvGraphicFramePr>
          <p:nvPr>
            <p:custDataLst>
              <p:tags r:id="rId1"/>
            </p:custDataLst>
            <p:extLst>
              <p:ext uri="{D42A27DB-BD31-4B8C-83A1-F6EECF244321}">
                <p14:modId xmlns:p14="http://schemas.microsoft.com/office/powerpoint/2010/main" val="2210592673"/>
              </p:ext>
            </p:extLst>
          </p:nvPr>
        </p:nvGraphicFramePr>
        <p:xfrm>
          <a:off x="1505999" y="1355970"/>
          <a:ext cx="9180000" cy="2910840"/>
        </p:xfrm>
        <a:graphic>
          <a:graphicData uri="http://schemas.openxmlformats.org/drawingml/2006/table">
            <a:tbl>
              <a:tblPr firstRow="1" bandRow="1">
                <a:tableStyleId>{5C22544A-7EE6-4342-B048-85BDC9FD1C3A}</a:tableStyleId>
              </a:tblPr>
              <a:tblGrid>
                <a:gridCol w="3060000">
                  <a:extLst>
                    <a:ext uri="{9D8B030D-6E8A-4147-A177-3AD203B41FA5}">
                      <a16:colId xmlns:a16="http://schemas.microsoft.com/office/drawing/2014/main" val="4086245277"/>
                    </a:ext>
                  </a:extLst>
                </a:gridCol>
                <a:gridCol w="3060000">
                  <a:extLst>
                    <a:ext uri="{9D8B030D-6E8A-4147-A177-3AD203B41FA5}">
                      <a16:colId xmlns:a16="http://schemas.microsoft.com/office/drawing/2014/main" val="188418593"/>
                    </a:ext>
                  </a:extLst>
                </a:gridCol>
                <a:gridCol w="3060000">
                  <a:extLst>
                    <a:ext uri="{9D8B030D-6E8A-4147-A177-3AD203B41FA5}">
                      <a16:colId xmlns:a16="http://schemas.microsoft.com/office/drawing/2014/main" val="768985792"/>
                    </a:ext>
                  </a:extLst>
                </a:gridCol>
              </a:tblGrid>
              <a:tr h="360419">
                <a:tc>
                  <a:txBody>
                    <a:bodyPr/>
                    <a:lstStyle/>
                    <a:p>
                      <a:pPr algn="ctr">
                        <a:spcBef>
                          <a:spcPts val="600"/>
                        </a:spcBef>
                        <a:spcAft>
                          <a:spcPts val="600"/>
                        </a:spcAft>
                      </a:pPr>
                      <a:r>
                        <a:rPr lang="fr-FR" sz="2000" dirty="0">
                          <a:solidFill>
                            <a:schemeClr val="tx1"/>
                          </a:solidFill>
                          <a:latin typeface="Verdana" panose="020B0604030504040204" pitchFamily="34" charset="0"/>
                          <a:ea typeface="Verdana" panose="020B0604030504040204" pitchFamily="34" charset="0"/>
                        </a:rPr>
                        <a:t>Mines</a:t>
                      </a:r>
                    </a:p>
                  </a:txBody>
                  <a:tcPr anchor="ctr">
                    <a:lnB w="12700" cap="flat" cmpd="sng" algn="ctr">
                      <a:solidFill>
                        <a:schemeClr val="tx1"/>
                      </a:solidFill>
                      <a:prstDash val="solid"/>
                      <a:round/>
                      <a:headEnd type="none" w="med" len="med"/>
                      <a:tailEnd type="none" w="med" len="med"/>
                    </a:lnB>
                    <a:noFill/>
                  </a:tcPr>
                </a:tc>
                <a:tc>
                  <a:txBody>
                    <a:bodyPr/>
                    <a:lstStyle/>
                    <a:p>
                      <a:pPr algn="ctr">
                        <a:spcBef>
                          <a:spcPts val="600"/>
                        </a:spcBef>
                        <a:spcAft>
                          <a:spcPts val="600"/>
                        </a:spcAft>
                      </a:pPr>
                      <a:r>
                        <a:rPr lang="fr-FR" sz="2000" dirty="0">
                          <a:solidFill>
                            <a:schemeClr val="tx1"/>
                          </a:solidFill>
                          <a:latin typeface="Verdana" panose="020B0604030504040204" pitchFamily="34" charset="0"/>
                          <a:ea typeface="Verdana" panose="020B0604030504040204" pitchFamily="34" charset="0"/>
                        </a:rPr>
                        <a:t>REG</a:t>
                      </a:r>
                    </a:p>
                  </a:txBody>
                  <a:tcPr anchor="ctr">
                    <a:lnB w="12700" cap="flat" cmpd="sng" algn="ctr">
                      <a:solidFill>
                        <a:schemeClr val="tx1"/>
                      </a:solidFill>
                      <a:prstDash val="solid"/>
                      <a:round/>
                      <a:headEnd type="none" w="med" len="med"/>
                      <a:tailEnd type="none" w="med" len="med"/>
                    </a:lnB>
                    <a:noFill/>
                  </a:tcPr>
                </a:tc>
                <a:tc>
                  <a:txBody>
                    <a:bodyPr/>
                    <a:lstStyle/>
                    <a:p>
                      <a:pPr algn="ctr">
                        <a:spcBef>
                          <a:spcPts val="600"/>
                        </a:spcBef>
                        <a:spcAft>
                          <a:spcPts val="600"/>
                        </a:spcAft>
                      </a:pPr>
                      <a:r>
                        <a:rPr lang="fr-FR" sz="2000" dirty="0">
                          <a:solidFill>
                            <a:schemeClr val="tx1"/>
                          </a:solidFill>
                          <a:latin typeface="Verdana" panose="020B0604030504040204" pitchFamily="34" charset="0"/>
                          <a:ea typeface="Verdana" panose="020B0604030504040204" pitchFamily="34" charset="0"/>
                        </a:rPr>
                        <a:t>EEI</a:t>
                      </a:r>
                    </a:p>
                  </a:txBody>
                  <a:tcPr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02616224"/>
                  </a:ext>
                </a:extLst>
              </a:tr>
              <a:tr h="1746647">
                <a:tc>
                  <a:txBody>
                    <a:bodyPr/>
                    <a:lstStyle/>
                    <a:p>
                      <a:pPr algn="ctr">
                        <a:spcBef>
                          <a:spcPts val="600"/>
                        </a:spcBef>
                        <a:spcAft>
                          <a:spcPts val="600"/>
                        </a:spcAft>
                      </a:pPr>
                      <a:r>
                        <a:rPr lang="fr-FR" sz="1900" dirty="0">
                          <a:solidFill>
                            <a:schemeClr val="tx1"/>
                          </a:solidFill>
                          <a:latin typeface="Verdana" panose="020B0604030504040204" pitchFamily="34" charset="0"/>
                          <a:ea typeface="Verdana" panose="020B0604030504040204" pitchFamily="34" charset="0"/>
                        </a:rPr>
                        <a:t>Explosifs ou autres matières, normalement encapsulés, conçus pour détruire, endommager, blesser ou tuer</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spcBef>
                          <a:spcPts val="600"/>
                        </a:spcBef>
                        <a:spcAft>
                          <a:spcPts val="600"/>
                        </a:spcAft>
                      </a:pPr>
                      <a:r>
                        <a:rPr lang="fr-FR" sz="1900" dirty="0">
                          <a:solidFill>
                            <a:schemeClr val="tx1"/>
                          </a:solidFill>
                          <a:latin typeface="Verdana" panose="020B0604030504040204" pitchFamily="34" charset="0"/>
                          <a:ea typeface="Verdana" panose="020B0604030504040204" pitchFamily="34" charset="0"/>
                        </a:rPr>
                        <a:t>Engins explosifs restés sur les lieux d’un conflit (grenades, roquettes, mortiers, obus, bombes, armes à sous-munitions et amorces)</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spcBef>
                          <a:spcPts val="600"/>
                        </a:spcBef>
                        <a:spcAft>
                          <a:spcPts val="600"/>
                        </a:spcAft>
                      </a:pPr>
                      <a:r>
                        <a:rPr lang="fr-FR" sz="1900" dirty="0">
                          <a:solidFill>
                            <a:schemeClr val="tx1"/>
                          </a:solidFill>
                          <a:latin typeface="Verdana" panose="020B0604030504040204" pitchFamily="34" charset="0"/>
                          <a:ea typeface="Verdana" panose="020B0604030504040204" pitchFamily="34" charset="0"/>
                        </a:rPr>
                        <a:t>Engins explosifs assemblés par un utilisateur (non fabriqués dans une usine commerciale)</a:t>
                      </a:r>
                    </a:p>
                  </a:txBody>
                  <a:tcP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400253231"/>
                  </a:ext>
                </a:extLst>
              </a:tr>
              <a:tr h="360419">
                <a:tc>
                  <a:txBody>
                    <a:bodyPr/>
                    <a:lstStyle/>
                    <a:p>
                      <a:pPr algn="l" rtl="0">
                        <a:spcBef>
                          <a:spcPts val="600"/>
                        </a:spcBef>
                        <a:spcAft>
                          <a:spcPts val="600"/>
                        </a:spcAft>
                      </a:pPr>
                      <a:endParaRPr lang="en-GB" sz="2000" dirty="0">
                        <a:solidFill>
                          <a:schemeClr val="tx1"/>
                        </a:solidFill>
                        <a:latin typeface="Verdana" panose="020B0604030504040204" pitchFamily="34" charset="0"/>
                        <a:ea typeface="Verdana" panose="020B0604030504040204" pitchFamily="34" charset="0"/>
                      </a:endParaRPr>
                    </a:p>
                  </a:txBody>
                  <a:tcPr>
                    <a:solidFill>
                      <a:schemeClr val="bg1"/>
                    </a:solidFill>
                  </a:tcPr>
                </a:tc>
                <a:tc>
                  <a:txBody>
                    <a:bodyPr/>
                    <a:lstStyle/>
                    <a:p>
                      <a:pPr algn="l" rtl="0">
                        <a:spcBef>
                          <a:spcPts val="600"/>
                        </a:spcBef>
                        <a:spcAft>
                          <a:spcPts val="600"/>
                        </a:spcAft>
                      </a:pPr>
                      <a:endParaRPr lang="en-GB" sz="1900" dirty="0">
                        <a:solidFill>
                          <a:schemeClr val="tx1"/>
                        </a:solidFill>
                        <a:latin typeface="Verdana" panose="020B0604030504040204" pitchFamily="34" charset="0"/>
                        <a:ea typeface="Verdana" panose="020B0604030504040204" pitchFamily="34" charset="0"/>
                      </a:endParaRPr>
                    </a:p>
                  </a:txBody>
                  <a:tcPr>
                    <a:solidFill>
                      <a:schemeClr val="bg1"/>
                    </a:solidFill>
                  </a:tcPr>
                </a:tc>
                <a:tc>
                  <a:txBody>
                    <a:bodyPr/>
                    <a:lstStyle/>
                    <a:p>
                      <a:pPr algn="l" rtl="0">
                        <a:spcBef>
                          <a:spcPts val="600"/>
                        </a:spcBef>
                        <a:spcAft>
                          <a:spcPts val="600"/>
                        </a:spcAft>
                      </a:pPr>
                      <a:endParaRPr lang="en-GB" sz="2000" dirty="0">
                        <a:solidFill>
                          <a:schemeClr val="tx1"/>
                        </a:solidFill>
                        <a:latin typeface="Verdana" panose="020B0604030504040204" pitchFamily="34" charset="0"/>
                        <a:ea typeface="Verdana" panose="020B0604030504040204" pitchFamily="34" charset="0"/>
                      </a:endParaRPr>
                    </a:p>
                  </a:txBody>
                  <a:tcPr>
                    <a:solidFill>
                      <a:schemeClr val="bg1"/>
                    </a:solidFill>
                  </a:tcPr>
                </a:tc>
                <a:extLst>
                  <a:ext uri="{0D108BD9-81ED-4DB2-BD59-A6C34878D82A}">
                    <a16:rowId xmlns:a16="http://schemas.microsoft.com/office/drawing/2014/main" val="2288851604"/>
                  </a:ext>
                </a:extLst>
              </a:tr>
            </a:tbl>
          </a:graphicData>
        </a:graphic>
      </p:graphicFrame>
      <p:pic>
        <p:nvPicPr>
          <p:cNvPr id="10" name="Picture 9">
            <a:extLst>
              <a:ext uri="{FF2B5EF4-FFF2-40B4-BE49-F238E27FC236}">
                <a16:creationId xmlns:a16="http://schemas.microsoft.com/office/drawing/2014/main" id="{A1F6E066-0A3D-9F57-4456-D0F3A9C697A0}"/>
              </a:ext>
            </a:extLst>
          </p:cNvPr>
          <p:cNvPicPr>
            <a:picLocks noChangeAspect="1"/>
          </p:cNvPicPr>
          <p:nvPr>
            <p:custDataLst>
              <p:tags r:id="rId2"/>
            </p:custDataLst>
          </p:nvPr>
        </p:nvPicPr>
        <p:blipFill>
          <a:blip r:embed="rId5">
            <a:extLst>
              <a:ext uri="{BEBA8EAE-BF5A-486C-A8C5-ECC9F3942E4B}">
                <a14:imgProps xmlns:a14="http://schemas.microsoft.com/office/drawing/2010/main">
                  <a14:imgLayer r:embed="rId6">
                    <a14:imgEffect>
                      <a14:brightnessContrast bright="10000"/>
                    </a14:imgEffect>
                  </a14:imgLayer>
                </a14:imgProps>
              </a:ext>
            </a:extLst>
          </a:blip>
          <a:stretch>
            <a:fillRect/>
          </a:stretch>
        </p:blipFill>
        <p:spPr>
          <a:xfrm>
            <a:off x="1598645" y="4068690"/>
            <a:ext cx="9180000" cy="1871025"/>
          </a:xfrm>
          <a:prstGeom prst="rect">
            <a:avLst/>
          </a:prstGeom>
        </p:spPr>
      </p:pic>
      <p:sp>
        <p:nvSpPr>
          <p:cNvPr id="2" name="TextBox 1">
            <a:extLst>
              <a:ext uri="{FF2B5EF4-FFF2-40B4-BE49-F238E27FC236}">
                <a16:creationId xmlns:a16="http://schemas.microsoft.com/office/drawing/2014/main" id="{73EA5BF3-56FA-5047-576D-C72289A19147}"/>
              </a:ext>
            </a:extLst>
          </p:cNvPr>
          <p:cNvSpPr txBox="1"/>
          <p:nvPr>
            <p:custDataLst>
              <p:tags r:id="rId3"/>
            </p:custDataLst>
          </p:nvPr>
        </p:nvSpPr>
        <p:spPr>
          <a:xfrm>
            <a:off x="1245108" y="697133"/>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Mines, REG et EEI</a:t>
            </a:r>
          </a:p>
        </p:txBody>
      </p:sp>
    </p:spTree>
    <p:extLst>
      <p:ext uri="{BB962C8B-B14F-4D97-AF65-F5344CB8AC3E}">
        <p14:creationId xmlns:p14="http://schemas.microsoft.com/office/powerpoint/2010/main" val="10307902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F24FA37-4760-A74F-5548-DFD24D7939D2}"/>
              </a:ext>
            </a:extLst>
          </p:cNvPr>
          <p:cNvSpPr txBox="1"/>
          <p:nvPr>
            <p:custDataLst>
              <p:tags r:id="rId1"/>
            </p:custDataLst>
          </p:nvPr>
        </p:nvSpPr>
        <p:spPr>
          <a:xfrm>
            <a:off x="1245108" y="735958"/>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Où se trouvent les mines</a:t>
            </a:r>
          </a:p>
        </p:txBody>
      </p:sp>
      <p:sp>
        <p:nvSpPr>
          <p:cNvPr id="4" name="TextBox 3">
            <a:extLst>
              <a:ext uri="{FF2B5EF4-FFF2-40B4-BE49-F238E27FC236}">
                <a16:creationId xmlns:a16="http://schemas.microsoft.com/office/drawing/2014/main" id="{16B2B1A1-E2EC-4BCD-83ED-5490C4BFCC41}"/>
              </a:ext>
            </a:extLst>
          </p:cNvPr>
          <p:cNvSpPr txBox="1"/>
          <p:nvPr>
            <p:custDataLst>
              <p:tags r:id="rId2"/>
            </p:custDataLst>
          </p:nvPr>
        </p:nvSpPr>
        <p:spPr>
          <a:xfrm>
            <a:off x="1397875" y="1475931"/>
            <a:ext cx="9396248"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Clr>
                <a:srgbClr val="000000"/>
              </a:buClr>
              <a:buFont typeface="Symbol" panose="05050102010706020507" pitchFamily="18" charset="2"/>
              <a:buChar char=""/>
            </a:pPr>
            <a:r>
              <a:rPr lang="fr-FR" sz="2000" dirty="0">
                <a:solidFill>
                  <a:srgbClr val="000000"/>
                </a:solidFill>
                <a:latin typeface="Verdana"/>
                <a:ea typeface="Calibri"/>
                <a:cs typeface="Arial"/>
              </a:rPr>
              <a:t>Dans les zones où des combats ont lieu ou ont eu lieu dans le passé</a:t>
            </a:r>
          </a:p>
          <a:p>
            <a:pPr marL="342900" indent="-342900">
              <a:spcBef>
                <a:spcPts val="600"/>
              </a:spcBef>
              <a:spcAft>
                <a:spcPts val="600"/>
              </a:spcAft>
              <a:buClr>
                <a:srgbClr val="000000"/>
              </a:buClr>
              <a:buFont typeface="Symbol" panose="05050102010706020507" pitchFamily="18" charset="2"/>
              <a:buChar char=""/>
            </a:pPr>
            <a:r>
              <a:rPr lang="fr-FR" sz="2000" dirty="0">
                <a:solidFill>
                  <a:srgbClr val="000000"/>
                </a:solidFill>
                <a:latin typeface="Verdana"/>
                <a:ea typeface="Calibri"/>
                <a:cs typeface="Arial"/>
              </a:rPr>
              <a:t>Autour des </a:t>
            </a:r>
            <a:r>
              <a:rPr lang="fr-FR" sz="2000" dirty="0">
                <a:solidFill>
                  <a:srgbClr val="000000"/>
                </a:solidFill>
                <a:effectLst/>
                <a:latin typeface="Verdana"/>
                <a:ea typeface="Calibri"/>
                <a:cs typeface="Arial"/>
              </a:rPr>
              <a:t>camps</a:t>
            </a:r>
            <a:r>
              <a:rPr lang="fr-FR" sz="2000" dirty="0">
                <a:solidFill>
                  <a:srgbClr val="000000"/>
                </a:solidFill>
                <a:latin typeface="Verdana"/>
                <a:ea typeface="Calibri"/>
                <a:cs typeface="Arial"/>
              </a:rPr>
              <a:t> militaires ou des </a:t>
            </a:r>
            <a:r>
              <a:rPr lang="fr-FR" sz="2000" dirty="0">
                <a:solidFill>
                  <a:srgbClr val="000000"/>
                </a:solidFill>
                <a:effectLst/>
                <a:latin typeface="Verdana"/>
                <a:ea typeface="Calibri"/>
                <a:cs typeface="Arial"/>
              </a:rPr>
              <a:t>positions</a:t>
            </a:r>
            <a:r>
              <a:rPr lang="fr-FR" sz="2000" dirty="0">
                <a:solidFill>
                  <a:srgbClr val="000000"/>
                </a:solidFill>
                <a:latin typeface="Verdana"/>
                <a:ea typeface="Calibri"/>
                <a:cs typeface="Arial"/>
              </a:rPr>
              <a:t> militaires existants ou abandonnés</a:t>
            </a:r>
          </a:p>
          <a:p>
            <a:pPr marL="342900" marR="0" lvl="0" indent="-342900">
              <a:spcBef>
                <a:spcPts val="600"/>
              </a:spcBef>
              <a:spcAft>
                <a:spcPts val="600"/>
              </a:spcAft>
              <a:buClr>
                <a:srgbClr val="000000"/>
              </a:buClr>
              <a:buFont typeface="Symbol" panose="05050102010706020507" pitchFamily="18" charset="2"/>
              <a:buChar char=""/>
            </a:pP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Sur ou à côté des sentiers, des pistes et des haies inutilisés</a:t>
            </a:r>
          </a:p>
          <a:p>
            <a:pPr marL="342900" marR="0" lvl="0" indent="-342900">
              <a:spcBef>
                <a:spcPts val="600"/>
              </a:spcBef>
              <a:spcAft>
                <a:spcPts val="600"/>
              </a:spcAft>
              <a:buClr>
                <a:srgbClr val="000000"/>
              </a:buClr>
              <a:buFont typeface="Symbol" panose="05050102010706020507" pitchFamily="18" charset="2"/>
              <a:buChar char=""/>
            </a:pP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Sur les bords meubles des routes </a:t>
            </a:r>
          </a:p>
          <a:p>
            <a:pPr marL="342900" indent="-342900">
              <a:spcBef>
                <a:spcPts val="600"/>
              </a:spcBef>
              <a:spcAft>
                <a:spcPts val="600"/>
              </a:spcAft>
              <a:buClr>
                <a:srgbClr val="000000"/>
              </a:buClr>
              <a:buFont typeface="Symbol" panose="05050102010706020507" pitchFamily="18" charset="2"/>
              <a:buChar char=""/>
            </a:pPr>
            <a:r>
              <a:rPr lang="fr-FR" sz="2000" dirty="0">
                <a:solidFill>
                  <a:srgbClr val="000000"/>
                </a:solidFill>
                <a:latin typeface="Verdana"/>
                <a:ea typeface="Calibri"/>
                <a:cs typeface="Arial"/>
              </a:rPr>
              <a:t>Canaux</a:t>
            </a:r>
            <a:r>
              <a:rPr lang="fr-FR" sz="2000" dirty="0">
                <a:solidFill>
                  <a:srgbClr val="000000"/>
                </a:solidFill>
                <a:effectLst/>
                <a:latin typeface="Verdana"/>
                <a:ea typeface="Calibri"/>
                <a:cs typeface="Arial"/>
              </a:rPr>
              <a:t>, </a:t>
            </a:r>
            <a:r>
              <a:rPr lang="fr-FR" sz="2000" dirty="0">
                <a:solidFill>
                  <a:srgbClr val="000000"/>
                </a:solidFill>
                <a:latin typeface="Verdana"/>
                <a:ea typeface="Calibri"/>
                <a:cs typeface="Arial"/>
              </a:rPr>
              <a:t>fossés et </a:t>
            </a:r>
            <a:r>
              <a:rPr lang="fr-FR" sz="2000" dirty="0">
                <a:solidFill>
                  <a:srgbClr val="000000"/>
                </a:solidFill>
                <a:effectLst/>
                <a:latin typeface="Verdana"/>
                <a:ea typeface="Calibri"/>
                <a:cs typeface="Arial"/>
              </a:rPr>
              <a:t>ponts </a:t>
            </a:r>
          </a:p>
          <a:p>
            <a:pPr marL="342900" marR="0" lvl="0" indent="-342900">
              <a:spcBef>
                <a:spcPts val="600"/>
              </a:spcBef>
              <a:spcAft>
                <a:spcPts val="600"/>
              </a:spcAft>
              <a:buClr>
                <a:srgbClr val="000000"/>
              </a:buClr>
              <a:buFont typeface="Symbol" panose="05050102010706020507" pitchFamily="18" charset="2"/>
              <a:buChar char=""/>
            </a:pP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Dans des maisons abandonnées, des puits et points d’accès à l’eau</a:t>
            </a:r>
          </a:p>
          <a:p>
            <a:pPr marL="342900" marR="0" lvl="0" indent="-342900">
              <a:spcBef>
                <a:spcPts val="600"/>
              </a:spcBef>
              <a:spcAft>
                <a:spcPts val="600"/>
              </a:spcAft>
              <a:buClr>
                <a:srgbClr val="000000"/>
              </a:buClr>
              <a:buFont typeface="Symbol" panose="05050102010706020507" pitchFamily="18" charset="2"/>
              <a:buChar char=""/>
            </a:pP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Dans les zones basses ou cachées où les gens pourraient se mettre à l'abri</a:t>
            </a:r>
          </a:p>
          <a:p>
            <a:pPr marL="342900" marR="0" lvl="0" indent="-342900">
              <a:spcBef>
                <a:spcPts val="600"/>
              </a:spcBef>
              <a:spcAft>
                <a:spcPts val="600"/>
              </a:spcAft>
              <a:buClr>
                <a:srgbClr val="000000"/>
              </a:buClr>
              <a:buFont typeface="Symbol" panose="05050102010706020507" pitchFamily="18" charset="2"/>
              <a:buChar char=""/>
            </a:pP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Aux points de passage des cours d'eau</a:t>
            </a:r>
          </a:p>
        </p:txBody>
      </p:sp>
    </p:spTree>
    <p:extLst>
      <p:ext uri="{BB962C8B-B14F-4D97-AF65-F5344CB8AC3E}">
        <p14:creationId xmlns:p14="http://schemas.microsoft.com/office/powerpoint/2010/main" val="41732421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F24FA37-4760-A74F-5548-DFD24D7939D2}"/>
              </a:ext>
            </a:extLst>
          </p:cNvPr>
          <p:cNvSpPr txBox="1"/>
          <p:nvPr>
            <p:custDataLst>
              <p:tags r:id="rId1"/>
            </p:custDataLst>
          </p:nvPr>
        </p:nvSpPr>
        <p:spPr>
          <a:xfrm>
            <a:off x="1245108" y="735958"/>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Dispositif de piégeage</a:t>
            </a:r>
          </a:p>
        </p:txBody>
      </p:sp>
      <p:sp>
        <p:nvSpPr>
          <p:cNvPr id="4" name="TextBox 3">
            <a:extLst>
              <a:ext uri="{FF2B5EF4-FFF2-40B4-BE49-F238E27FC236}">
                <a16:creationId xmlns:a16="http://schemas.microsoft.com/office/drawing/2014/main" id="{16B2B1A1-E2EC-4BCD-83ED-5490C4BFCC41}"/>
              </a:ext>
            </a:extLst>
          </p:cNvPr>
          <p:cNvSpPr txBox="1"/>
          <p:nvPr>
            <p:custDataLst>
              <p:tags r:id="rId2"/>
            </p:custDataLst>
          </p:nvPr>
        </p:nvSpPr>
        <p:spPr>
          <a:xfrm>
            <a:off x="1595999" y="1475931"/>
            <a:ext cx="9000000"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marR="0" lvl="0" indent="-342900">
              <a:spcBef>
                <a:spcPts val="600"/>
              </a:spcBef>
              <a:spcAft>
                <a:spcPts val="600"/>
              </a:spcAft>
              <a:buClr>
                <a:srgbClr val="000000"/>
              </a:buClr>
              <a:buFont typeface="Symbol" panose="05050102010706020507" pitchFamily="18" charset="2"/>
              <a:buChar char=""/>
            </a:pPr>
            <a:r>
              <a:rPr lang="fr-FR" sz="2000" dirty="0">
                <a:solidFill>
                  <a:srgbClr val="000000"/>
                </a:solidFill>
                <a:effectLst/>
                <a:latin typeface="Verdana"/>
                <a:ea typeface="Calibri"/>
                <a:cs typeface="Arial"/>
              </a:rPr>
              <a:t>Les combattants qui abandonnent une ville ou une position peuvent laisser des pièges pour causer des pertes parmi les forces ennemies</a:t>
            </a:r>
          </a:p>
          <a:p>
            <a:pPr marL="342900" marR="0" lvl="0" indent="-342900">
              <a:spcBef>
                <a:spcPts val="600"/>
              </a:spcBef>
              <a:spcAft>
                <a:spcPts val="600"/>
              </a:spcAft>
              <a:buClr>
                <a:srgbClr val="000000"/>
              </a:buClr>
              <a:buFont typeface="Symbol" panose="05050102010706020507" pitchFamily="18" charset="2"/>
              <a:buChar char=""/>
            </a:pP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Les pièges sont généralement des engins explosifs</a:t>
            </a:r>
          </a:p>
          <a:p>
            <a:pPr marL="342900" marR="0" lvl="0" indent="-342900">
              <a:spcBef>
                <a:spcPts val="600"/>
              </a:spcBef>
              <a:spcAft>
                <a:spcPts val="600"/>
              </a:spcAft>
              <a:buClr>
                <a:srgbClr val="000000"/>
              </a:buClr>
              <a:buFont typeface="Symbol" panose="05050102010706020507" pitchFamily="18" charset="2"/>
              <a:buChar char=""/>
            </a:pP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Ils peuvent être cachés dans des portes ou des fenêtres</a:t>
            </a:r>
          </a:p>
          <a:p>
            <a:pPr marL="342900" marR="0" lvl="0" indent="-342900">
              <a:spcBef>
                <a:spcPts val="600"/>
              </a:spcBef>
              <a:spcAft>
                <a:spcPts val="600"/>
              </a:spcAft>
              <a:buClr>
                <a:srgbClr val="000000"/>
              </a:buClr>
              <a:buFont typeface="Symbol" panose="05050102010706020507" pitchFamily="18" charset="2"/>
              <a:buChar char=""/>
            </a:pPr>
            <a:r>
              <a:rPr lang="fr-FR" sz="2000" dirty="0">
                <a:solidFill>
                  <a:srgbClr val="000000"/>
                </a:solidFill>
                <a:latin typeface="Verdana" panose="020B0604030504040204" pitchFamily="34" charset="0"/>
                <a:ea typeface="Calibri" panose="020F0502020204030204" pitchFamily="34" charset="0"/>
                <a:cs typeface="Arial" panose="020B0604020202020204" pitchFamily="34" charset="0"/>
              </a:rPr>
              <a:t>Ils peuvent prendre l'</a:t>
            </a: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aspect de souvenirs ou de jouets attrayants </a:t>
            </a:r>
          </a:p>
          <a:p>
            <a:pPr marL="342900" marR="0" lvl="0" indent="-342900">
              <a:spcBef>
                <a:spcPts val="600"/>
              </a:spcBef>
              <a:spcAft>
                <a:spcPts val="600"/>
              </a:spcAft>
              <a:buClr>
                <a:srgbClr val="000000"/>
              </a:buClr>
              <a:buFont typeface="Symbol" panose="05050102010706020507" pitchFamily="18" charset="2"/>
              <a:buChar char=""/>
            </a:pP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Ne pas entrer dans les bâtiments déserts dans les zones de conflit</a:t>
            </a:r>
          </a:p>
          <a:p>
            <a:pPr marL="342900" marR="0" lvl="0" indent="-342900">
              <a:spcBef>
                <a:spcPts val="600"/>
              </a:spcBef>
              <a:spcAft>
                <a:spcPts val="600"/>
              </a:spcAft>
              <a:buClr>
                <a:srgbClr val="000000"/>
              </a:buClr>
              <a:buFont typeface="Symbol" panose="05050102010706020507" pitchFamily="18" charset="2"/>
              <a:buChar char=""/>
            </a:pPr>
            <a:r>
              <a:rPr lang="fr-FR" sz="2000" dirty="0">
                <a:solidFill>
                  <a:srgbClr val="000000"/>
                </a:solidFill>
                <a:latin typeface="Verdana" panose="020B0604030504040204" pitchFamily="34" charset="0"/>
                <a:ea typeface="Calibri" panose="020F0502020204030204" pitchFamily="34" charset="0"/>
                <a:cs typeface="Arial" panose="020B0604020202020204" pitchFamily="34" charset="0"/>
              </a:rPr>
              <a:t>Ne pas ramasser d’objets abandonnés</a:t>
            </a:r>
          </a:p>
        </p:txBody>
      </p:sp>
    </p:spTree>
    <p:extLst>
      <p:ext uri="{BB962C8B-B14F-4D97-AF65-F5344CB8AC3E}">
        <p14:creationId xmlns:p14="http://schemas.microsoft.com/office/powerpoint/2010/main" val="38871123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F24FA37-4760-A74F-5548-DFD24D7939D2}"/>
              </a:ext>
            </a:extLst>
          </p:cNvPr>
          <p:cNvSpPr txBox="1"/>
          <p:nvPr>
            <p:custDataLst>
              <p:tags r:id="rId1"/>
            </p:custDataLst>
          </p:nvPr>
        </p:nvSpPr>
        <p:spPr>
          <a:xfrm>
            <a:off x="1245108" y="735958"/>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Indices de la présence de mines</a:t>
            </a:r>
          </a:p>
        </p:txBody>
      </p:sp>
      <p:sp>
        <p:nvSpPr>
          <p:cNvPr id="4" name="TextBox 3">
            <a:extLst>
              <a:ext uri="{FF2B5EF4-FFF2-40B4-BE49-F238E27FC236}">
                <a16:creationId xmlns:a16="http://schemas.microsoft.com/office/drawing/2014/main" id="{16B2B1A1-E2EC-4BCD-83ED-5490C4BFCC41}"/>
              </a:ext>
            </a:extLst>
          </p:cNvPr>
          <p:cNvSpPr txBox="1"/>
          <p:nvPr>
            <p:custDataLst>
              <p:tags r:id="rId2"/>
            </p:custDataLst>
          </p:nvPr>
        </p:nvSpPr>
        <p:spPr>
          <a:xfrm>
            <a:off x="1245108" y="1402359"/>
            <a:ext cx="9780244" cy="50167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marR="0" lvl="0" indent="-342900">
              <a:spcBef>
                <a:spcPts val="600"/>
              </a:spcBef>
              <a:spcAft>
                <a:spcPts val="600"/>
              </a:spcAft>
              <a:buClr>
                <a:srgbClr val="000000"/>
              </a:buClr>
              <a:buFont typeface="Symbol" panose="05050102010706020507" pitchFamily="18" charset="2"/>
              <a:buChar char=""/>
            </a:pPr>
            <a:r>
              <a:rPr lang="fr-FR" sz="19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Animaux morts ou squelettes</a:t>
            </a:r>
          </a:p>
          <a:p>
            <a:pPr marL="342900" marR="0" lvl="0" indent="-342900">
              <a:spcBef>
                <a:spcPts val="600"/>
              </a:spcBef>
              <a:spcAft>
                <a:spcPts val="600"/>
              </a:spcAft>
              <a:buClr>
                <a:srgbClr val="000000"/>
              </a:buClr>
              <a:buFont typeface="Symbol" panose="05050102010706020507" pitchFamily="18" charset="2"/>
              <a:buChar char=""/>
            </a:pPr>
            <a:r>
              <a:rPr lang="fr-FR" sz="19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Absence inexpliquée d’animaux de ferme dans certains champs</a:t>
            </a:r>
          </a:p>
          <a:p>
            <a:pPr marL="342900" indent="-342900">
              <a:spcBef>
                <a:spcPts val="600"/>
              </a:spcBef>
              <a:spcAft>
                <a:spcPts val="600"/>
              </a:spcAft>
              <a:buClr>
                <a:srgbClr val="000000"/>
              </a:buClr>
              <a:buFont typeface="Symbol" panose="05050102010706020507" pitchFamily="18" charset="2"/>
              <a:buChar char=""/>
            </a:pPr>
            <a:r>
              <a:rPr lang="fr-FR" sz="1900" dirty="0">
                <a:solidFill>
                  <a:srgbClr val="000000"/>
                </a:solidFill>
                <a:latin typeface="Verdana"/>
                <a:ea typeface="Calibri"/>
                <a:cs typeface="Arial"/>
              </a:rPr>
              <a:t>Petits nids de poule ronds disposés à intervalles réguliers</a:t>
            </a:r>
          </a:p>
          <a:p>
            <a:pPr marL="342900" marR="0" lvl="0" indent="-342900">
              <a:spcBef>
                <a:spcPts val="600"/>
              </a:spcBef>
              <a:spcAft>
                <a:spcPts val="600"/>
              </a:spcAft>
              <a:buClr>
                <a:srgbClr val="000000"/>
              </a:buClr>
              <a:buFont typeface="Symbol" panose="05050102010706020507" pitchFamily="18" charset="2"/>
              <a:buChar char=""/>
            </a:pPr>
            <a:r>
              <a:rPr lang="fr-FR" sz="19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Mines exposées par les intempéries</a:t>
            </a:r>
          </a:p>
          <a:p>
            <a:pPr marL="342900" marR="0" lvl="0" indent="-342900">
              <a:spcBef>
                <a:spcPts val="600"/>
              </a:spcBef>
              <a:spcAft>
                <a:spcPts val="600"/>
              </a:spcAft>
              <a:buClr>
                <a:srgbClr val="000000"/>
              </a:buClr>
              <a:buFont typeface="Symbol" panose="05050102010706020507" pitchFamily="18" charset="2"/>
              <a:buChar char=""/>
            </a:pPr>
            <a:r>
              <a:rPr lang="fr-FR" sz="19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Amorces dépassant du sol et morceaux de fil de fer ou de fil barbelé</a:t>
            </a:r>
          </a:p>
          <a:p>
            <a:pPr marL="342900" indent="-342900">
              <a:spcBef>
                <a:spcPts val="600"/>
              </a:spcBef>
              <a:spcAft>
                <a:spcPts val="600"/>
              </a:spcAft>
              <a:buClr>
                <a:srgbClr val="000000"/>
              </a:buClr>
              <a:buFont typeface="Symbol" panose="05050102010706020507" pitchFamily="18" charset="2"/>
              <a:buChar char=""/>
            </a:pPr>
            <a:r>
              <a:rPr lang="fr-FR" sz="1900" dirty="0">
                <a:solidFill>
                  <a:srgbClr val="000000"/>
                </a:solidFill>
                <a:effectLst/>
                <a:latin typeface="Verdana"/>
                <a:ea typeface="Calibri"/>
                <a:cs typeface="Arial"/>
              </a:rPr>
              <a:t>Contournement de tronçons de route ou de piste</a:t>
            </a:r>
            <a:r>
              <a:rPr lang="fr-FR" sz="1900" dirty="0">
                <a:solidFill>
                  <a:srgbClr val="000000"/>
                </a:solidFill>
                <a:latin typeface="Verdana"/>
                <a:ea typeface="Calibri"/>
                <a:cs typeface="Arial"/>
              </a:rPr>
              <a:t> qui ne semblent pas présenter de problème</a:t>
            </a:r>
          </a:p>
          <a:p>
            <a:pPr marL="342900" marR="0" lvl="0" indent="-342900">
              <a:spcBef>
                <a:spcPts val="600"/>
              </a:spcBef>
              <a:spcAft>
                <a:spcPts val="600"/>
              </a:spcAft>
              <a:buClr>
                <a:srgbClr val="000000"/>
              </a:buClr>
              <a:buFont typeface="Symbol" panose="05050102010706020507" pitchFamily="18" charset="2"/>
              <a:buChar char=""/>
            </a:pPr>
            <a:r>
              <a:rPr lang="fr-FR" sz="19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Champ non cultivé entouré de champs cultivés</a:t>
            </a:r>
          </a:p>
          <a:p>
            <a:pPr marL="342900" marR="0" lvl="0" indent="-342900">
              <a:spcBef>
                <a:spcPts val="600"/>
              </a:spcBef>
              <a:spcAft>
                <a:spcPts val="600"/>
              </a:spcAft>
              <a:buClr>
                <a:srgbClr val="000000"/>
              </a:buClr>
              <a:buFont typeface="Symbol" panose="05050102010706020507" pitchFamily="18" charset="2"/>
              <a:buChar char=""/>
            </a:pPr>
            <a:r>
              <a:rPr lang="fr-FR" sz="19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Petites piles de rochers, cannes croisées, herbages tressés ou rochers en travers d’un chemin</a:t>
            </a:r>
          </a:p>
          <a:p>
            <a:pPr marL="342900" indent="-342900">
              <a:spcBef>
                <a:spcPts val="600"/>
              </a:spcBef>
              <a:spcAft>
                <a:spcPts val="600"/>
              </a:spcAft>
              <a:buClr>
                <a:srgbClr val="000000"/>
              </a:buClr>
              <a:buFont typeface="Symbol" panose="05050102010706020507" pitchFamily="18" charset="2"/>
              <a:buChar char=""/>
            </a:pPr>
            <a:r>
              <a:rPr lang="fr-FR" sz="1900" dirty="0">
                <a:solidFill>
                  <a:srgbClr val="000000"/>
                </a:solidFill>
                <a:latin typeface="Verdana"/>
                <a:ea typeface="Calibri"/>
                <a:cs typeface="Arial"/>
              </a:rPr>
              <a:t>Fanions ou sacs plastiques accrochés à des arbres ou bâtons plantés dans l'écorce</a:t>
            </a:r>
          </a:p>
        </p:txBody>
      </p:sp>
    </p:spTree>
    <p:extLst>
      <p:ext uri="{BB962C8B-B14F-4D97-AF65-F5344CB8AC3E}">
        <p14:creationId xmlns:p14="http://schemas.microsoft.com/office/powerpoint/2010/main" val="42818538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7E61DB9-636E-CEC2-2F3C-AF03D1242C6E}"/>
              </a:ext>
            </a:extLst>
          </p:cNvPr>
          <p:cNvSpPr txBox="1"/>
          <p:nvPr>
            <p:custDataLst>
              <p:tags r:id="rId1"/>
            </p:custDataLst>
          </p:nvPr>
        </p:nvSpPr>
        <p:spPr>
          <a:xfrm>
            <a:off x="1245108" y="715861"/>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Si vous voyez ou entendez une mine exploser</a:t>
            </a:r>
          </a:p>
        </p:txBody>
      </p:sp>
      <p:sp>
        <p:nvSpPr>
          <p:cNvPr id="4" name="TextBox 3">
            <a:extLst>
              <a:ext uri="{FF2B5EF4-FFF2-40B4-BE49-F238E27FC236}">
                <a16:creationId xmlns:a16="http://schemas.microsoft.com/office/drawing/2014/main" id="{3672E2F3-C79F-5CC3-193F-7F18648B3AC7}"/>
              </a:ext>
            </a:extLst>
          </p:cNvPr>
          <p:cNvSpPr txBox="1"/>
          <p:nvPr>
            <p:custDataLst>
              <p:tags r:id="rId2"/>
            </p:custDataLst>
          </p:nvPr>
        </p:nvSpPr>
        <p:spPr>
          <a:xfrm>
            <a:off x="1245108" y="1364782"/>
            <a:ext cx="9865061" cy="469359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1900" b="1" dirty="0">
                <a:latin typeface="Verdana"/>
                <a:ea typeface="Verdana"/>
              </a:rPr>
              <a:t>À pied</a:t>
            </a:r>
          </a:p>
          <a:p>
            <a:pPr marL="457200" indent="-457200" algn="l">
              <a:spcBef>
                <a:spcPts val="600"/>
              </a:spcBef>
              <a:spcAft>
                <a:spcPts val="600"/>
              </a:spcAft>
              <a:buFont typeface="Arial" panose="020B0604020202020204" pitchFamily="34" charset="0"/>
              <a:buChar char="•"/>
            </a:pPr>
            <a:r>
              <a:rPr lang="fr-FR" sz="1900" dirty="0">
                <a:latin typeface="Verdana"/>
                <a:ea typeface="Verdana"/>
              </a:rPr>
              <a:t>Ne bougez plus</a:t>
            </a:r>
          </a:p>
          <a:p>
            <a:pPr marL="457200" indent="-457200" algn="l">
              <a:spcBef>
                <a:spcPts val="600"/>
              </a:spcBef>
              <a:spcAft>
                <a:spcPts val="600"/>
              </a:spcAft>
              <a:buFont typeface="Arial" panose="020B0604020202020204" pitchFamily="34" charset="0"/>
              <a:buChar char="•"/>
            </a:pPr>
            <a:r>
              <a:rPr lang="fr-FR" sz="1900" dirty="0">
                <a:latin typeface="Verdana"/>
                <a:ea typeface="Verdana"/>
              </a:rPr>
              <a:t>Informez et prévenez les personnes autour de vous en criant – restez où vous êtes</a:t>
            </a:r>
          </a:p>
          <a:p>
            <a:pPr marL="457200" indent="-457200" algn="l">
              <a:spcBef>
                <a:spcPts val="600"/>
              </a:spcBef>
              <a:spcAft>
                <a:spcPts val="600"/>
              </a:spcAft>
              <a:buFont typeface="Arial" panose="020B0604020202020204" pitchFamily="34" charset="0"/>
              <a:buChar char="•"/>
            </a:pPr>
            <a:r>
              <a:rPr lang="fr-FR" sz="1900" dirty="0">
                <a:latin typeface="Verdana"/>
                <a:ea typeface="Verdana"/>
              </a:rPr>
              <a:t>Si vous devez partir, marchez sur vos pas</a:t>
            </a:r>
          </a:p>
          <a:p>
            <a:pPr marL="457200" indent="-457200" algn="l">
              <a:spcBef>
                <a:spcPts val="600"/>
              </a:spcBef>
              <a:spcAft>
                <a:spcPts val="600"/>
              </a:spcAft>
              <a:buFont typeface="Arial" panose="020B0604020202020204" pitchFamily="34" charset="0"/>
              <a:buChar char="•"/>
            </a:pPr>
            <a:endParaRPr lang="fr-FR" sz="1900" dirty="0">
              <a:latin typeface="Verdana"/>
              <a:ea typeface="Verdana"/>
            </a:endParaRPr>
          </a:p>
          <a:p>
            <a:pPr algn="l">
              <a:spcBef>
                <a:spcPts val="600"/>
              </a:spcBef>
              <a:spcAft>
                <a:spcPts val="600"/>
              </a:spcAft>
            </a:pPr>
            <a:r>
              <a:rPr lang="fr-FR" sz="1900" b="1" dirty="0">
                <a:latin typeface="Verdana"/>
                <a:ea typeface="Verdana"/>
              </a:rPr>
              <a:t>Dans un véhicule</a:t>
            </a:r>
          </a:p>
          <a:p>
            <a:pPr marL="342900" indent="-342900" algn="l">
              <a:spcBef>
                <a:spcPts val="600"/>
              </a:spcBef>
              <a:spcAft>
                <a:spcPts val="600"/>
              </a:spcAft>
              <a:buFont typeface="Arial" panose="020B0604020202020204" pitchFamily="34" charset="0"/>
              <a:buChar char="•"/>
            </a:pPr>
            <a:r>
              <a:rPr lang="fr-FR" sz="1900" dirty="0">
                <a:latin typeface="Verdana"/>
                <a:ea typeface="Verdana"/>
              </a:rPr>
              <a:t>Ne bougez plus</a:t>
            </a:r>
          </a:p>
          <a:p>
            <a:pPr marL="342900" indent="-342900" algn="l">
              <a:spcBef>
                <a:spcPts val="600"/>
              </a:spcBef>
              <a:spcAft>
                <a:spcPts val="600"/>
              </a:spcAft>
              <a:buFont typeface="Arial" panose="020B0604020202020204" pitchFamily="34" charset="0"/>
              <a:buChar char="•"/>
            </a:pPr>
            <a:r>
              <a:rPr lang="fr-FR" sz="1900" dirty="0">
                <a:latin typeface="Verdana"/>
                <a:ea typeface="Verdana"/>
              </a:rPr>
              <a:t>Informez et avertissez les gens autour de vous</a:t>
            </a:r>
          </a:p>
          <a:p>
            <a:pPr marL="342900" indent="-342900" algn="l">
              <a:spcBef>
                <a:spcPts val="600"/>
              </a:spcBef>
              <a:spcAft>
                <a:spcPts val="600"/>
              </a:spcAft>
              <a:buFont typeface="Arial" panose="020B0604020202020204" pitchFamily="34" charset="0"/>
              <a:buChar char="•"/>
            </a:pPr>
            <a:r>
              <a:rPr lang="fr-FR" sz="1900" dirty="0">
                <a:latin typeface="Verdana"/>
                <a:ea typeface="Verdana"/>
              </a:rPr>
              <a:t>Repérez la zone et évaluez la situation</a:t>
            </a:r>
          </a:p>
          <a:p>
            <a:pPr marL="342900" indent="-342900" algn="l">
              <a:spcBef>
                <a:spcPts val="600"/>
              </a:spcBef>
              <a:spcAft>
                <a:spcPts val="600"/>
              </a:spcAft>
              <a:buFont typeface="Arial" panose="020B0604020202020204" pitchFamily="34" charset="0"/>
              <a:buChar char="•"/>
            </a:pPr>
            <a:r>
              <a:rPr lang="fr-FR" sz="1900" dirty="0">
                <a:latin typeface="Verdana"/>
                <a:ea typeface="Verdana"/>
              </a:rPr>
              <a:t>Restez dans le véhicule sauf s’il est en feu ou représente un danger de mort</a:t>
            </a:r>
          </a:p>
        </p:txBody>
      </p:sp>
    </p:spTree>
    <p:extLst>
      <p:ext uri="{BB962C8B-B14F-4D97-AF65-F5344CB8AC3E}">
        <p14:creationId xmlns:p14="http://schemas.microsoft.com/office/powerpoint/2010/main" val="42352172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0C288697-82A6-9A53-D851-E2BAE8CD1EDD}"/>
              </a:ext>
            </a:extLst>
          </p:cNvPr>
          <p:cNvGraphicFramePr>
            <a:graphicFrameLocks noGrp="1"/>
          </p:cNvGraphicFramePr>
          <p:nvPr>
            <p:custDataLst>
              <p:tags r:id="rId1"/>
            </p:custDataLst>
            <p:extLst>
              <p:ext uri="{D42A27DB-BD31-4B8C-83A1-F6EECF244321}">
                <p14:modId xmlns:p14="http://schemas.microsoft.com/office/powerpoint/2010/main" val="957653591"/>
              </p:ext>
            </p:extLst>
          </p:nvPr>
        </p:nvGraphicFramePr>
        <p:xfrm>
          <a:off x="1596000" y="1075440"/>
          <a:ext cx="8999999" cy="501192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540000">
                <a:tc>
                  <a:txBody>
                    <a:bodyPr/>
                    <a:lstStyle/>
                    <a:p>
                      <a:pPr algn="ctr">
                        <a:spcBef>
                          <a:spcPts val="600"/>
                        </a:spcBef>
                        <a:spcAft>
                          <a:spcPts val="600"/>
                        </a:spcAft>
                      </a:pPr>
                      <a:r>
                        <a:rPr lang="fr-FR" sz="2000" noProof="0" dirty="0">
                          <a:solidFill>
                            <a:srgbClr val="0055A5"/>
                          </a:solidFill>
                          <a:latin typeface="Verdana" panose="020B0604030504040204" pitchFamily="34" charset="0"/>
                          <a:ea typeface="Verdana" panose="020B0604030504040204" pitchFamily="34" charset="0"/>
                        </a:rPr>
                        <a:t>Objectifs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342900" indent="-342900" algn="l">
                        <a:spcBef>
                          <a:spcPts val="600"/>
                        </a:spcBef>
                        <a:spcAft>
                          <a:spcPts val="600"/>
                        </a:spcAft>
                        <a:buFont typeface="Arial" panose="020B0604020202020204" pitchFamily="34" charset="0"/>
                        <a:buChar char="•"/>
                      </a:pPr>
                      <a:r>
                        <a:rPr lang="fr-FR" sz="2000" noProof="0" dirty="0">
                          <a:solidFill>
                            <a:schemeClr val="dk1"/>
                          </a:solidFill>
                          <a:effectLst/>
                          <a:latin typeface="Verdana"/>
                          <a:ea typeface="Verdana"/>
                          <a:cs typeface="+mn-cs"/>
                        </a:rPr>
                        <a:t>Informer chaque agent de maintien de la paix de l’ONU des menaces qui pèsent sur sa sécurité personnelle et renforcer sa capacité à réagir de manière appropriée.</a:t>
                      </a:r>
                      <a:r>
                        <a:rPr lang="fr-FR" sz="2000" noProof="0" dirty="0">
                          <a:latin typeface="Verdana"/>
                          <a:ea typeface="Verdana"/>
                          <a:cs typeface="+mn-cs"/>
                        </a:rPr>
                        <a:t>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r h="370840">
                <a:tc>
                  <a:txBody>
                    <a:bodyPr/>
                    <a:lstStyle/>
                    <a:p>
                      <a:pPr algn="l" rtl="0">
                        <a:spcBef>
                          <a:spcPts val="600"/>
                        </a:spcBef>
                        <a:spcAft>
                          <a:spcPts val="600"/>
                        </a:spcAft>
                      </a:pPr>
                      <a:endParaRPr lang="fr-FR" sz="2000" b="1" noProof="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r h="540000">
                <a:tc>
                  <a:txBody>
                    <a:bodyPr/>
                    <a:lstStyle/>
                    <a:p>
                      <a:pPr algn="ctr">
                        <a:spcBef>
                          <a:spcPts val="600"/>
                        </a:spcBef>
                        <a:spcAft>
                          <a:spcPts val="600"/>
                        </a:spcAft>
                      </a:pPr>
                      <a:r>
                        <a:rPr lang="fr-FR" sz="2000" b="1" noProof="0" dirty="0">
                          <a:solidFill>
                            <a:srgbClr val="0055A5"/>
                          </a:solidFill>
                          <a:latin typeface="Verdana" panose="020B0604030504040204" pitchFamily="34" charset="0"/>
                          <a:ea typeface="Verdana" panose="020B0604030504040204" pitchFamily="34" charset="0"/>
                        </a:rPr>
                        <a:t>Pertinence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552446"/>
                  </a:ext>
                </a:extLst>
              </a:tr>
              <a:tr h="370840">
                <a:tc>
                  <a:txBody>
                    <a:bodyPr/>
                    <a:lstStyle/>
                    <a:p>
                      <a:pPr marL="342900" indent="-342900">
                        <a:spcBef>
                          <a:spcPts val="600"/>
                        </a:spcBef>
                        <a:spcAft>
                          <a:spcPts val="600"/>
                        </a:spcAft>
                        <a:buFont typeface="Arial" panose="020B0604020202020204" pitchFamily="34" charset="0"/>
                        <a:buChar char="•"/>
                      </a:pPr>
                      <a:r>
                        <a:rPr lang="fr-FR" sz="2000" noProof="0" dirty="0">
                          <a:latin typeface="Verdana"/>
                          <a:ea typeface="Verdana"/>
                        </a:rPr>
                        <a:t>En tant qu’agent de maintien de la paix, vous serez sans cesse confronté à des menaces pesant sur votre sûreté et votre sécurité.</a:t>
                      </a:r>
                    </a:p>
                    <a:p>
                      <a:pPr marL="342900" indent="-342900">
                        <a:spcBef>
                          <a:spcPts val="600"/>
                        </a:spcBef>
                        <a:spcAft>
                          <a:spcPts val="600"/>
                        </a:spcAft>
                        <a:buFont typeface="Arial" panose="020B0604020202020204" pitchFamily="34" charset="0"/>
                        <a:buChar char="•"/>
                      </a:pPr>
                      <a:r>
                        <a:rPr lang="fr-FR" sz="2000" noProof="0" dirty="0">
                          <a:latin typeface="Verdana"/>
                          <a:ea typeface="Verdana"/>
                        </a:rPr>
                        <a:t>De nombreux risques échappent à tout contrôle et le risque d'être pris pour cible a augmenté ces dernières années.</a:t>
                      </a:r>
                    </a:p>
                    <a:p>
                      <a:pPr marL="342900" indent="-342900">
                        <a:spcBef>
                          <a:spcPts val="600"/>
                        </a:spcBef>
                        <a:spcAft>
                          <a:spcPts val="600"/>
                        </a:spcAft>
                        <a:buFont typeface="Arial" panose="020B0604020202020204" pitchFamily="34" charset="0"/>
                        <a:buChar char="•"/>
                      </a:pPr>
                      <a:r>
                        <a:rPr lang="fr-FR" sz="2000" noProof="0" dirty="0">
                          <a:latin typeface="Verdana"/>
                          <a:ea typeface="Verdana"/>
                        </a:rPr>
                        <a:t>Comprendre la sensibilisation individuelle à la sécurité est essentiel, car une protection permanente n'est pas garantie.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749241"/>
                  </a:ext>
                </a:extLst>
              </a:tr>
            </a:tbl>
          </a:graphicData>
        </a:graphic>
      </p:graphicFrame>
    </p:spTree>
    <p:extLst>
      <p:ext uri="{BB962C8B-B14F-4D97-AF65-F5344CB8AC3E}">
        <p14:creationId xmlns:p14="http://schemas.microsoft.com/office/powerpoint/2010/main" val="3900127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7E61DB9-636E-CEC2-2F3C-AF03D1242C6E}"/>
              </a:ext>
            </a:extLst>
          </p:cNvPr>
          <p:cNvSpPr txBox="1"/>
          <p:nvPr>
            <p:custDataLst>
              <p:tags r:id="rId1"/>
            </p:custDataLst>
          </p:nvPr>
        </p:nvSpPr>
        <p:spPr>
          <a:xfrm>
            <a:off x="1245108" y="715861"/>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Tirs d’armes</a:t>
            </a:r>
          </a:p>
        </p:txBody>
      </p:sp>
      <p:sp>
        <p:nvSpPr>
          <p:cNvPr id="4" name="TextBox 3">
            <a:extLst>
              <a:ext uri="{FF2B5EF4-FFF2-40B4-BE49-F238E27FC236}">
                <a16:creationId xmlns:a16="http://schemas.microsoft.com/office/drawing/2014/main" id="{3672E2F3-C79F-5CC3-193F-7F18648B3AC7}"/>
              </a:ext>
            </a:extLst>
          </p:cNvPr>
          <p:cNvSpPr txBox="1"/>
          <p:nvPr>
            <p:custDataLst>
              <p:tags r:id="rId2"/>
            </p:custDataLst>
          </p:nvPr>
        </p:nvSpPr>
        <p:spPr>
          <a:xfrm>
            <a:off x="1598645" y="1438354"/>
            <a:ext cx="9000000"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b="1" dirty="0">
                <a:latin typeface="Verdana"/>
                <a:ea typeface="Verdana"/>
              </a:rPr>
              <a:t>À pied</a:t>
            </a:r>
          </a:p>
          <a:p>
            <a:pPr marL="457200" indent="-457200" algn="l">
              <a:spcBef>
                <a:spcPts val="600"/>
              </a:spcBef>
              <a:spcAft>
                <a:spcPts val="600"/>
              </a:spcAft>
              <a:buFont typeface="Arial" panose="020B0604020202020204" pitchFamily="34" charset="0"/>
              <a:buChar char="•"/>
            </a:pPr>
            <a:r>
              <a:rPr lang="fr-FR" sz="2000" dirty="0">
                <a:latin typeface="Verdana"/>
                <a:ea typeface="Verdana"/>
              </a:rPr>
              <a:t>Mettez-vous à terre et si possible, rampez vers l’abri le plus proche</a:t>
            </a:r>
          </a:p>
          <a:p>
            <a:pPr marL="457200" indent="-457200" algn="l">
              <a:spcBef>
                <a:spcPts val="600"/>
              </a:spcBef>
              <a:spcAft>
                <a:spcPts val="600"/>
              </a:spcAft>
              <a:buFont typeface="Arial" panose="020B0604020202020204" pitchFamily="34" charset="0"/>
              <a:buChar char="•"/>
            </a:pPr>
            <a:endParaRPr lang="fr-FR" sz="2000" dirty="0">
              <a:latin typeface="Verdana"/>
              <a:ea typeface="Verdana"/>
            </a:endParaRPr>
          </a:p>
          <a:p>
            <a:pPr algn="l">
              <a:spcBef>
                <a:spcPts val="600"/>
              </a:spcBef>
              <a:spcAft>
                <a:spcPts val="600"/>
              </a:spcAft>
            </a:pPr>
            <a:r>
              <a:rPr lang="fr-FR" sz="2000" b="1" dirty="0">
                <a:latin typeface="Verdana"/>
                <a:ea typeface="Verdana"/>
              </a:rPr>
              <a:t>Dans un véhicule</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Accélérez et si possible, passez au travers – sinon sortez. </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Cachez-vous derrière le bloc moteur ou rampez pour vous mettre à l'abri à proximité</a:t>
            </a:r>
          </a:p>
        </p:txBody>
      </p:sp>
    </p:spTree>
    <p:extLst>
      <p:ext uri="{BB962C8B-B14F-4D97-AF65-F5344CB8AC3E}">
        <p14:creationId xmlns:p14="http://schemas.microsoft.com/office/powerpoint/2010/main" val="30030427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1D03D0A-BD73-7D42-17D2-BE41FDE11B70}"/>
              </a:ext>
            </a:extLst>
          </p:cNvPr>
          <p:cNvPicPr>
            <a:picLocks noChangeAspect="1"/>
          </p:cNvPicPr>
          <p:nvPr>
            <p:custDataLst>
              <p:tags r:id="rId1"/>
            </p:custDataLst>
          </p:nvPr>
        </p:nvPicPr>
        <p:blipFill>
          <a:blip r:embed="rId5"/>
          <a:stretch>
            <a:fillRect/>
          </a:stretch>
        </p:blipFill>
        <p:spPr>
          <a:xfrm>
            <a:off x="8610600" y="2754899"/>
            <a:ext cx="4380033" cy="3444299"/>
          </a:xfrm>
          <a:prstGeom prst="rect">
            <a:avLst/>
          </a:prstGeom>
        </p:spPr>
      </p:pic>
      <p:sp>
        <p:nvSpPr>
          <p:cNvPr id="2" name="TextBox 1">
            <a:extLst>
              <a:ext uri="{FF2B5EF4-FFF2-40B4-BE49-F238E27FC236}">
                <a16:creationId xmlns:a16="http://schemas.microsoft.com/office/drawing/2014/main" id="{E1F6A8B4-C4C3-012E-8520-71D98C091D15}"/>
              </a:ext>
            </a:extLst>
          </p:cNvPr>
          <p:cNvSpPr txBox="1"/>
          <p:nvPr>
            <p:custDataLst>
              <p:tags r:id="rId2"/>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Piraterie routière</a:t>
            </a:r>
          </a:p>
        </p:txBody>
      </p:sp>
      <p:sp>
        <p:nvSpPr>
          <p:cNvPr id="4" name="TextBox 3">
            <a:extLst>
              <a:ext uri="{FF2B5EF4-FFF2-40B4-BE49-F238E27FC236}">
                <a16:creationId xmlns:a16="http://schemas.microsoft.com/office/drawing/2014/main" id="{5200C1C6-5C1D-3BF5-71AE-81A3649496F2}"/>
              </a:ext>
            </a:extLst>
          </p:cNvPr>
          <p:cNvSpPr txBox="1"/>
          <p:nvPr>
            <p:custDataLst>
              <p:tags r:id="rId3"/>
            </p:custDataLst>
          </p:nvPr>
        </p:nvSpPr>
        <p:spPr>
          <a:xfrm>
            <a:off x="1598645" y="1438354"/>
            <a:ext cx="7011955" cy="523220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b="1" dirty="0">
                <a:latin typeface="Verdana"/>
                <a:ea typeface="Verdana"/>
              </a:rPr>
              <a:t>Précautions</a:t>
            </a:r>
          </a:p>
          <a:p>
            <a:pPr marL="457200" indent="-457200">
              <a:spcBef>
                <a:spcPts val="600"/>
              </a:spcBef>
              <a:spcAft>
                <a:spcPts val="600"/>
              </a:spcAft>
              <a:buFont typeface="Arial" panose="020B0604020202020204" pitchFamily="34" charset="0"/>
              <a:buChar char="•"/>
            </a:pPr>
            <a:r>
              <a:rPr lang="fr-FR" dirty="0">
                <a:latin typeface="Verdana"/>
                <a:ea typeface="Verdana"/>
              </a:rPr>
              <a:t>Évitez de vous déplacer le soir, vers certains endroits</a:t>
            </a:r>
          </a:p>
          <a:p>
            <a:pPr marL="457200" indent="-457200">
              <a:spcBef>
                <a:spcPts val="600"/>
              </a:spcBef>
              <a:spcAft>
                <a:spcPts val="600"/>
              </a:spcAft>
              <a:buFont typeface="Arial" panose="020B0604020202020204" pitchFamily="34" charset="0"/>
              <a:buChar char="•"/>
            </a:pPr>
            <a:r>
              <a:rPr lang="fr-FR" dirty="0">
                <a:latin typeface="Verdana"/>
                <a:ea typeface="Verdana"/>
              </a:rPr>
              <a:t>Soyez vigilant</a:t>
            </a:r>
          </a:p>
          <a:p>
            <a:pPr marL="457200" indent="-457200" algn="l">
              <a:spcBef>
                <a:spcPts val="600"/>
              </a:spcBef>
              <a:spcAft>
                <a:spcPts val="600"/>
              </a:spcAft>
              <a:buFont typeface="Arial" panose="020B0604020202020204" pitchFamily="34" charset="0"/>
              <a:buChar char="•"/>
            </a:pPr>
            <a:r>
              <a:rPr lang="fr-FR" dirty="0">
                <a:latin typeface="Verdana"/>
                <a:ea typeface="Verdana"/>
              </a:rPr>
              <a:t>Évitez les routines dans vos déplacements</a:t>
            </a:r>
          </a:p>
          <a:p>
            <a:pPr marL="457200" indent="-457200">
              <a:spcBef>
                <a:spcPts val="600"/>
              </a:spcBef>
              <a:spcAft>
                <a:spcPts val="600"/>
              </a:spcAft>
              <a:buFont typeface="Arial" panose="020B0604020202020204" pitchFamily="34" charset="0"/>
              <a:buChar char="•"/>
            </a:pPr>
            <a:r>
              <a:rPr lang="fr-FR" dirty="0">
                <a:latin typeface="Verdana"/>
                <a:ea typeface="Verdana"/>
              </a:rPr>
              <a:t>Maintenez votre véhicule verrouillé et en bon état de fonctionnement</a:t>
            </a:r>
          </a:p>
          <a:p>
            <a:pPr algn="l">
              <a:spcBef>
                <a:spcPts val="600"/>
              </a:spcBef>
              <a:spcAft>
                <a:spcPts val="600"/>
              </a:spcAft>
            </a:pPr>
            <a:endParaRPr lang="fr-FR" b="1" dirty="0">
              <a:latin typeface="Verdana"/>
              <a:ea typeface="Verdana"/>
            </a:endParaRPr>
          </a:p>
          <a:p>
            <a:pPr algn="l">
              <a:spcBef>
                <a:spcPts val="600"/>
              </a:spcBef>
              <a:spcAft>
                <a:spcPts val="600"/>
              </a:spcAft>
            </a:pPr>
            <a:r>
              <a:rPr lang="fr-FR" b="1" dirty="0">
                <a:latin typeface="Verdana"/>
                <a:ea typeface="Verdana"/>
              </a:rPr>
              <a:t>Si des pirates vous arrêtent</a:t>
            </a:r>
          </a:p>
          <a:p>
            <a:pPr marL="342900" indent="-342900">
              <a:spcBef>
                <a:spcPts val="600"/>
              </a:spcBef>
              <a:spcAft>
                <a:spcPts val="600"/>
              </a:spcAft>
              <a:buFont typeface="Arial" panose="020B0604020202020204" pitchFamily="34" charset="0"/>
              <a:buChar char="•"/>
            </a:pPr>
            <a:r>
              <a:rPr lang="fr-FR" dirty="0">
                <a:latin typeface="Verdana"/>
                <a:ea typeface="Verdana"/>
              </a:rPr>
              <a:t>Ne résistez pas, ne provoquez pas, ne faites pas de mouvements brusques</a:t>
            </a:r>
          </a:p>
          <a:p>
            <a:pPr marL="342900" indent="-342900" algn="l">
              <a:spcBef>
                <a:spcPts val="600"/>
              </a:spcBef>
              <a:spcAft>
                <a:spcPts val="600"/>
              </a:spcAft>
              <a:buFont typeface="Arial" panose="020B0604020202020204" pitchFamily="34" charset="0"/>
              <a:buChar char="•"/>
            </a:pPr>
            <a:r>
              <a:rPr lang="fr-FR" dirty="0">
                <a:latin typeface="Verdana"/>
                <a:ea typeface="Verdana"/>
              </a:rPr>
              <a:t>Laissez le véhicule allumé</a:t>
            </a:r>
          </a:p>
          <a:p>
            <a:pPr marL="342900" indent="-342900" algn="l">
              <a:spcBef>
                <a:spcPts val="600"/>
              </a:spcBef>
              <a:spcAft>
                <a:spcPts val="600"/>
              </a:spcAft>
              <a:buFont typeface="Arial" panose="020B0604020202020204" pitchFamily="34" charset="0"/>
              <a:buChar char="•"/>
            </a:pPr>
            <a:r>
              <a:rPr lang="fr-FR" dirty="0">
                <a:latin typeface="Verdana"/>
                <a:ea typeface="Verdana"/>
              </a:rPr>
              <a:t>Remettez vos articles personnels</a:t>
            </a:r>
          </a:p>
          <a:p>
            <a:pPr marL="457200" indent="-457200" algn="l">
              <a:spcBef>
                <a:spcPts val="600"/>
              </a:spcBef>
              <a:spcAft>
                <a:spcPts val="600"/>
              </a:spcAft>
              <a:buFont typeface="+mj-lt"/>
              <a:buAutoNum type="arabicPeriod"/>
            </a:pPr>
            <a:endParaRPr lang="fr-FR" dirty="0">
              <a:latin typeface="Verdana"/>
              <a:ea typeface="Verdana"/>
            </a:endParaRPr>
          </a:p>
        </p:txBody>
      </p:sp>
    </p:spTree>
    <p:extLst>
      <p:ext uri="{BB962C8B-B14F-4D97-AF65-F5344CB8AC3E}">
        <p14:creationId xmlns:p14="http://schemas.microsoft.com/office/powerpoint/2010/main" val="28769058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1F6A8B4-C4C3-012E-8520-71D98C091D15}"/>
              </a:ext>
            </a:extLst>
          </p:cNvPr>
          <p:cNvSpPr txBox="1"/>
          <p:nvPr>
            <p:custDataLst>
              <p:tags r:id="rId1"/>
            </p:custDataLst>
          </p:nvPr>
        </p:nvSpPr>
        <p:spPr>
          <a:xfrm>
            <a:off x="1245108" y="746007"/>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Comprendre le pays hôte</a:t>
            </a:r>
          </a:p>
        </p:txBody>
      </p:sp>
      <p:sp>
        <p:nvSpPr>
          <p:cNvPr id="4" name="TextBox 3">
            <a:extLst>
              <a:ext uri="{FF2B5EF4-FFF2-40B4-BE49-F238E27FC236}">
                <a16:creationId xmlns:a16="http://schemas.microsoft.com/office/drawing/2014/main" id="{5200C1C6-5C1D-3BF5-71AE-81A3649496F2}"/>
              </a:ext>
            </a:extLst>
          </p:cNvPr>
          <p:cNvSpPr txBox="1"/>
          <p:nvPr>
            <p:custDataLst>
              <p:tags r:id="rId2"/>
            </p:custDataLst>
          </p:nvPr>
        </p:nvSpPr>
        <p:spPr>
          <a:xfrm>
            <a:off x="1598645" y="1438354"/>
            <a:ext cx="9000000" cy="40934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b="1" dirty="0">
                <a:latin typeface="Verdana" panose="020B0604030504040204" pitchFamily="34" charset="0"/>
                <a:ea typeface="Verdana" panose="020B0604030504040204" pitchFamily="34" charset="0"/>
              </a:rPr>
              <a:t>Connaître les règles, les coutumes et les habitudes du pays hôte.</a:t>
            </a:r>
          </a:p>
          <a:p>
            <a:pPr marL="342900" marR="0" indent="-342900">
              <a:spcBef>
                <a:spcPts val="600"/>
              </a:spcBef>
              <a:spcAft>
                <a:spcPts val="600"/>
              </a:spcAft>
              <a:buFont typeface="Arial" panose="020B0604020202020204" pitchFamily="34" charset="0"/>
              <a:buChar char="•"/>
            </a:pPr>
            <a:r>
              <a:rPr lang="fr-FR" sz="2000" b="1" dirty="0">
                <a:effectLst/>
                <a:latin typeface="Verdana" panose="020B0604030504040204" pitchFamily="34" charset="0"/>
                <a:ea typeface="Verdana" panose="020B0604030504040204" pitchFamily="34" charset="0"/>
                <a:cs typeface="Arial" panose="020B0604020202020204" pitchFamily="34" charset="0"/>
              </a:rPr>
              <a:t>Pour bien comprendre votre environnement, vous devez faire preuve de :</a:t>
            </a:r>
          </a:p>
          <a:p>
            <a:pPr marL="720725" marR="0" lvl="0" indent="-342900">
              <a:spcBef>
                <a:spcPts val="600"/>
              </a:spcBef>
              <a:spcAft>
                <a:spcPts val="600"/>
              </a:spcAft>
              <a:buClr>
                <a:srgbClr val="000000"/>
              </a:buClr>
              <a:buFont typeface="Symbol" panose="05050102010706020507" pitchFamily="18" charset="2"/>
              <a:buChar char=""/>
            </a:pPr>
            <a:r>
              <a:rPr lang="fr-FR" sz="2000" dirty="0">
                <a:effectLst/>
                <a:latin typeface="Verdana" panose="020B0604030504040204" pitchFamily="34" charset="0"/>
                <a:ea typeface="Calibri" panose="020F0502020204030204" pitchFamily="34" charset="0"/>
                <a:cs typeface="Arial" panose="020B0604020202020204" pitchFamily="34" charset="0"/>
              </a:rPr>
              <a:t>Sensibilité </a:t>
            </a:r>
          </a:p>
          <a:p>
            <a:pPr marL="720725" marR="0" lvl="0" indent="-342900">
              <a:spcBef>
                <a:spcPts val="600"/>
              </a:spcBef>
              <a:spcAft>
                <a:spcPts val="600"/>
              </a:spcAft>
              <a:buClr>
                <a:srgbClr val="000000"/>
              </a:buClr>
              <a:buFont typeface="Symbol" panose="05050102010706020507" pitchFamily="18" charset="2"/>
              <a:buChar char=""/>
            </a:pPr>
            <a:r>
              <a:rPr lang="fr-FR" sz="2000" dirty="0">
                <a:effectLst/>
                <a:latin typeface="Verdana" panose="020B0604030504040204" pitchFamily="34" charset="0"/>
                <a:ea typeface="Calibri" panose="020F0502020204030204" pitchFamily="34" charset="0"/>
                <a:cs typeface="Arial" panose="020B0604020202020204" pitchFamily="34" charset="0"/>
              </a:rPr>
              <a:t>Conscience </a:t>
            </a:r>
          </a:p>
          <a:p>
            <a:pPr marL="720725" marR="0" lvl="0" indent="-342900">
              <a:spcBef>
                <a:spcPts val="600"/>
              </a:spcBef>
              <a:spcAft>
                <a:spcPts val="600"/>
              </a:spcAft>
              <a:buClr>
                <a:srgbClr val="000000"/>
              </a:buClr>
              <a:buFont typeface="Symbol" panose="05050102010706020507" pitchFamily="18" charset="2"/>
              <a:buChar char=""/>
            </a:pPr>
            <a:r>
              <a:rPr lang="fr-FR" sz="2000" dirty="0">
                <a:effectLst/>
                <a:latin typeface="Verdana" panose="020B0604030504040204" pitchFamily="34" charset="0"/>
                <a:ea typeface="Calibri" panose="020F0502020204030204" pitchFamily="34" charset="0"/>
                <a:cs typeface="Arial" panose="020B0604020202020204" pitchFamily="34" charset="0"/>
              </a:rPr>
              <a:t>Observation </a:t>
            </a:r>
          </a:p>
          <a:p>
            <a:pPr marL="720725" marR="0" lvl="0" indent="-342900">
              <a:spcBef>
                <a:spcPts val="600"/>
              </a:spcBef>
              <a:spcAft>
                <a:spcPts val="600"/>
              </a:spcAft>
              <a:buClr>
                <a:srgbClr val="000000"/>
              </a:buClr>
              <a:buFont typeface="Symbol" panose="05050102010706020507" pitchFamily="18" charset="2"/>
              <a:buChar char=""/>
            </a:pPr>
            <a:r>
              <a:rPr lang="fr-FR" sz="2000" dirty="0">
                <a:effectLst/>
                <a:latin typeface="Verdana" panose="020B0604030504040204" pitchFamily="34" charset="0"/>
                <a:ea typeface="Calibri" panose="020F0502020204030204" pitchFamily="34" charset="0"/>
                <a:cs typeface="Arial" panose="020B0604020202020204" pitchFamily="34" charset="0"/>
              </a:rPr>
              <a:t>Patience</a:t>
            </a:r>
          </a:p>
          <a:p>
            <a:pPr marL="720725" marR="0" lvl="0" indent="-342900">
              <a:spcBef>
                <a:spcPts val="600"/>
              </a:spcBef>
              <a:spcAft>
                <a:spcPts val="600"/>
              </a:spcAft>
              <a:buClr>
                <a:srgbClr val="000000"/>
              </a:buClr>
              <a:buFont typeface="Symbol" panose="05050102010706020507" pitchFamily="18" charset="2"/>
              <a:buChar char=""/>
            </a:pPr>
            <a:r>
              <a:rPr lang="fr-FR" sz="2000" dirty="0">
                <a:effectLst/>
                <a:latin typeface="Verdana" panose="020B0604030504040204" pitchFamily="34" charset="0"/>
                <a:ea typeface="Calibri" panose="020F0502020204030204" pitchFamily="34" charset="0"/>
                <a:cs typeface="Arial" panose="020B0604020202020204" pitchFamily="34" charset="0"/>
              </a:rPr>
              <a:t>Humilité </a:t>
            </a:r>
          </a:p>
          <a:p>
            <a:pPr marL="720725" marR="0" lvl="0" indent="-342900">
              <a:spcBef>
                <a:spcPts val="600"/>
              </a:spcBef>
              <a:spcAft>
                <a:spcPts val="600"/>
              </a:spcAft>
              <a:buClr>
                <a:srgbClr val="000000"/>
              </a:buClr>
              <a:buFont typeface="Symbol" panose="05050102010706020507" pitchFamily="18" charset="2"/>
              <a:buChar char=""/>
            </a:pPr>
            <a:r>
              <a:rPr lang="fr-FR" sz="2000" dirty="0">
                <a:effectLst/>
                <a:latin typeface="Verdana"/>
                <a:ea typeface="Calibri"/>
                <a:cs typeface="Arial"/>
              </a:rPr>
              <a:t>Ouverture d’esprit</a:t>
            </a:r>
          </a:p>
          <a:p>
            <a:pPr algn="l">
              <a:spcBef>
                <a:spcPts val="600"/>
              </a:spcBef>
              <a:spcAft>
                <a:spcPts val="600"/>
              </a:spcAft>
            </a:pPr>
            <a:endParaRPr lang="en-GB" sz="2000" dirty="0">
              <a:latin typeface="Verdana"/>
              <a:ea typeface="Verdana"/>
            </a:endParaRPr>
          </a:p>
        </p:txBody>
      </p:sp>
    </p:spTree>
    <p:extLst>
      <p:ext uri="{BB962C8B-B14F-4D97-AF65-F5344CB8AC3E}">
        <p14:creationId xmlns:p14="http://schemas.microsoft.com/office/powerpoint/2010/main" val="40032156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15A0DC5-8527-04B7-B15C-ABEC379BE13E}"/>
              </a:ext>
            </a:extLst>
          </p:cNvPr>
          <p:cNvSpPr txBox="1"/>
          <p:nvPr>
            <p:custDataLst>
              <p:tags r:id="rId1"/>
            </p:custDataLst>
          </p:nvPr>
        </p:nvSpPr>
        <p:spPr>
          <a:xfrm>
            <a:off x="838200" y="1301535"/>
            <a:ext cx="10515600" cy="400110"/>
          </a:xfrm>
          <a:prstGeom prst="rect">
            <a:avLst/>
          </a:prstGeom>
          <a:noFill/>
        </p:spPr>
        <p:txBody>
          <a:bodyPr wrap="square" lIns="91440" tIns="45720" rIns="91440" bIns="45720" rtlCol="0" anchor="t">
            <a:spAutoFit/>
          </a:bodyPr>
          <a:lstStyle/>
          <a:p>
            <a:pPr algn="ctr"/>
            <a:r>
              <a:rPr lang="fr-FR" sz="2000" b="1" dirty="0">
                <a:latin typeface="Verdana"/>
                <a:ea typeface="Verdana"/>
              </a:rPr>
              <a:t>Restez sur vos gardes</a:t>
            </a:r>
          </a:p>
        </p:txBody>
      </p:sp>
      <p:sp>
        <p:nvSpPr>
          <p:cNvPr id="2" name="TextBox 1">
            <a:extLst>
              <a:ext uri="{FF2B5EF4-FFF2-40B4-BE49-F238E27FC236}">
                <a16:creationId xmlns:a16="http://schemas.microsoft.com/office/drawing/2014/main" id="{8E77F5F4-DC4D-E74A-30DF-E53AAC53E018}"/>
              </a:ext>
            </a:extLst>
          </p:cNvPr>
          <p:cNvSpPr txBox="1"/>
          <p:nvPr>
            <p:custDataLst>
              <p:tags r:id="rId2"/>
            </p:custDataLst>
          </p:nvPr>
        </p:nvSpPr>
        <p:spPr>
          <a:xfrm>
            <a:off x="1245108" y="664351"/>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Que peut faire chaque agent de maintien de la paix ?</a:t>
            </a:r>
          </a:p>
        </p:txBody>
      </p:sp>
      <p:graphicFrame>
        <p:nvGraphicFramePr>
          <p:cNvPr id="4" name="Table 3">
            <a:extLst>
              <a:ext uri="{FF2B5EF4-FFF2-40B4-BE49-F238E27FC236}">
                <a16:creationId xmlns:a16="http://schemas.microsoft.com/office/drawing/2014/main" id="{5274F6D2-6426-AC7C-7B29-AC7E5F509F50}"/>
              </a:ext>
            </a:extLst>
          </p:cNvPr>
          <p:cNvGraphicFramePr>
            <a:graphicFrameLocks noGrp="1"/>
          </p:cNvGraphicFramePr>
          <p:nvPr>
            <p:custDataLst>
              <p:tags r:id="rId3"/>
            </p:custDataLst>
            <p:extLst>
              <p:ext uri="{D42A27DB-BD31-4B8C-83A1-F6EECF244321}">
                <p14:modId xmlns:p14="http://schemas.microsoft.com/office/powerpoint/2010/main" val="1963562001"/>
              </p:ext>
            </p:extLst>
          </p:nvPr>
        </p:nvGraphicFramePr>
        <p:xfrm>
          <a:off x="1686000" y="1938719"/>
          <a:ext cx="8820000" cy="2925840"/>
        </p:xfrm>
        <a:graphic>
          <a:graphicData uri="http://schemas.openxmlformats.org/drawingml/2006/table">
            <a:tbl>
              <a:tblPr firstRow="1" bandRow="1">
                <a:tableStyleId>{5C22544A-7EE6-4342-B048-85BDC9FD1C3A}</a:tableStyleId>
              </a:tblPr>
              <a:tblGrid>
                <a:gridCol w="1990073">
                  <a:extLst>
                    <a:ext uri="{9D8B030D-6E8A-4147-A177-3AD203B41FA5}">
                      <a16:colId xmlns:a16="http://schemas.microsoft.com/office/drawing/2014/main" val="2379184335"/>
                    </a:ext>
                  </a:extLst>
                </a:gridCol>
                <a:gridCol w="6829927">
                  <a:extLst>
                    <a:ext uri="{9D8B030D-6E8A-4147-A177-3AD203B41FA5}">
                      <a16:colId xmlns:a16="http://schemas.microsoft.com/office/drawing/2014/main" val="45510553"/>
                    </a:ext>
                  </a:extLst>
                </a:gridCol>
              </a:tblGrid>
              <a:tr h="960000">
                <a:tc>
                  <a:txBody>
                    <a:bodyPr/>
                    <a:lstStyle/>
                    <a:p>
                      <a:pPr algn="r">
                        <a:lnSpc>
                          <a:spcPct val="100000"/>
                        </a:lnSpc>
                        <a:spcBef>
                          <a:spcPts val="600"/>
                        </a:spcBef>
                        <a:spcAft>
                          <a:spcPts val="600"/>
                        </a:spcAft>
                      </a:pPr>
                      <a:r>
                        <a:rPr lang="fr-FR" sz="2000" b="1" dirty="0">
                          <a:solidFill>
                            <a:schemeClr val="tx1"/>
                          </a:solidFill>
                          <a:latin typeface="Verdana" panose="020B0604030504040204" pitchFamily="34" charset="0"/>
                          <a:ea typeface="Verdana" panose="020B0604030504040204" pitchFamily="34" charset="0"/>
                        </a:rPr>
                        <a:t>Ce qu’il faut observer</a:t>
                      </a:r>
                    </a:p>
                  </a:txBody>
                  <a:tcPr anchor="ctr">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pPr>
                      <a:r>
                        <a:rPr lang="fr-FR" sz="2000" b="0" dirty="0">
                          <a:solidFill>
                            <a:schemeClr val="tx1"/>
                          </a:solidFill>
                          <a:latin typeface="Verdana" panose="020B0604030504040204" pitchFamily="34" charset="0"/>
                          <a:ea typeface="Verdana" panose="020B0604030504040204" pitchFamily="34" charset="0"/>
                        </a:rPr>
                        <a:t>Personnes, véhicules ou objets suspects</a:t>
                      </a:r>
                    </a:p>
                  </a:txBody>
                  <a:tcPr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11818364"/>
                  </a:ext>
                </a:extLst>
              </a:tr>
              <a:tr h="960000">
                <a:tc>
                  <a:txBody>
                    <a:bodyPr/>
                    <a:lstStyle/>
                    <a:p>
                      <a:pPr algn="r">
                        <a:lnSpc>
                          <a:spcPct val="100000"/>
                        </a:lnSpc>
                        <a:spcBef>
                          <a:spcPts val="600"/>
                        </a:spcBef>
                        <a:spcAft>
                          <a:spcPts val="600"/>
                        </a:spcAft>
                      </a:pPr>
                      <a:r>
                        <a:rPr lang="fr-FR" sz="2000" b="1" dirty="0">
                          <a:solidFill>
                            <a:schemeClr val="tx1"/>
                          </a:solidFill>
                          <a:latin typeface="Verdana" panose="020B0604030504040204" pitchFamily="34" charset="0"/>
                          <a:ea typeface="Verdana" panose="020B0604030504040204" pitchFamily="34" charset="0"/>
                        </a:rPr>
                        <a:t>Observer les humains</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pPr>
                      <a:r>
                        <a:rPr lang="fr-FR" sz="2000" b="0" dirty="0">
                          <a:solidFill>
                            <a:schemeClr val="tx1"/>
                          </a:solidFill>
                          <a:latin typeface="Verdana"/>
                          <a:ea typeface="Verdana"/>
                        </a:rPr>
                        <a:t>Taille, corpulence, sexe, âge et poids</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1669523"/>
                  </a:ext>
                </a:extLst>
              </a:tr>
              <a:tr h="960000">
                <a:tc>
                  <a:txBody>
                    <a:bodyPr/>
                    <a:lstStyle/>
                    <a:p>
                      <a:pPr algn="r">
                        <a:lnSpc>
                          <a:spcPct val="100000"/>
                        </a:lnSpc>
                        <a:spcBef>
                          <a:spcPts val="600"/>
                        </a:spcBef>
                        <a:spcAft>
                          <a:spcPts val="600"/>
                        </a:spcAft>
                      </a:pPr>
                      <a:r>
                        <a:rPr lang="fr-FR" sz="2000" b="1" dirty="0">
                          <a:solidFill>
                            <a:schemeClr val="tx1"/>
                          </a:solidFill>
                          <a:latin typeface="Verdana" panose="020B0604030504040204" pitchFamily="34" charset="0"/>
                          <a:ea typeface="Verdana" panose="020B0604030504040204" pitchFamily="34" charset="0"/>
                        </a:rPr>
                        <a:t>Observer les véhicules</a:t>
                      </a:r>
                    </a:p>
                  </a:txBody>
                  <a:tcPr anchor="ctr">
                    <a:lnT w="12700" cap="flat" cmpd="sng" algn="ctr">
                      <a:solidFill>
                        <a:schemeClr val="tx1"/>
                      </a:solidFill>
                      <a:prstDash val="solid"/>
                      <a:round/>
                      <a:headEnd type="none" w="med" len="med"/>
                      <a:tailEnd type="none" w="med" len="med"/>
                    </a:lnT>
                    <a:noFill/>
                  </a:tcPr>
                </a:tc>
                <a:tc>
                  <a:txBody>
                    <a:bodyPr/>
                    <a:lstStyle/>
                    <a:p>
                      <a:pPr>
                        <a:lnSpc>
                          <a:spcPct val="100000"/>
                        </a:lnSpc>
                        <a:spcBef>
                          <a:spcPts val="600"/>
                        </a:spcBef>
                        <a:spcAft>
                          <a:spcPts val="600"/>
                        </a:spcAft>
                      </a:pPr>
                      <a:r>
                        <a:rPr lang="fr-FR" sz="2000" b="0" dirty="0">
                          <a:solidFill>
                            <a:schemeClr val="tx1"/>
                          </a:solidFill>
                          <a:latin typeface="Verdana"/>
                          <a:ea typeface="Verdana"/>
                        </a:rPr>
                        <a:t>Numéro de plaque d'immatriculation, type de carrosserie, taille, couleur, marque, modèle, année, particularités et occupants</a:t>
                      </a:r>
                    </a:p>
                  </a:txBody>
                  <a:tcPr anchor="ct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3859643457"/>
                  </a:ext>
                </a:extLst>
              </a:tr>
            </a:tbl>
          </a:graphicData>
        </a:graphic>
      </p:graphicFrame>
    </p:spTree>
    <p:extLst>
      <p:ext uri="{BB962C8B-B14F-4D97-AF65-F5344CB8AC3E}">
        <p14:creationId xmlns:p14="http://schemas.microsoft.com/office/powerpoint/2010/main" val="14338706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BB9F8C3-7804-80C9-C3F4-640244F9F9B2}"/>
              </a:ext>
            </a:extLst>
          </p:cNvPr>
          <p:cNvSpPr txBox="1"/>
          <p:nvPr>
            <p:custDataLst>
              <p:tags r:id="rId1"/>
            </p:custDataLst>
          </p:nvPr>
        </p:nvSpPr>
        <p:spPr>
          <a:xfrm>
            <a:off x="11170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Que peut faire chaque agent de maintien de la paix ?</a:t>
            </a:r>
          </a:p>
        </p:txBody>
      </p:sp>
      <p:sp>
        <p:nvSpPr>
          <p:cNvPr id="3" name="TextBox 2">
            <a:extLst>
              <a:ext uri="{FF2B5EF4-FFF2-40B4-BE49-F238E27FC236}">
                <a16:creationId xmlns:a16="http://schemas.microsoft.com/office/drawing/2014/main" id="{A72CA64F-6A02-6301-C099-009835A2CA93}"/>
              </a:ext>
            </a:extLst>
          </p:cNvPr>
          <p:cNvSpPr txBox="1"/>
          <p:nvPr>
            <p:custDataLst>
              <p:tags r:id="rId2"/>
            </p:custDataLst>
          </p:nvPr>
        </p:nvSpPr>
        <p:spPr>
          <a:xfrm>
            <a:off x="1598645" y="1438354"/>
            <a:ext cx="9000000" cy="497059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1900" b="1" dirty="0">
                <a:latin typeface="Verdana"/>
                <a:ea typeface="Verdana"/>
              </a:rPr>
              <a:t>Précautions et préparation :</a:t>
            </a:r>
          </a:p>
          <a:p>
            <a:pPr marL="342900" marR="0" lvl="0" indent="-342900">
              <a:spcBef>
                <a:spcPts val="600"/>
              </a:spcBef>
              <a:spcAft>
                <a:spcPts val="600"/>
              </a:spcAft>
              <a:buClr>
                <a:srgbClr val="000000"/>
              </a:buClr>
              <a:buFont typeface="Symbol" panose="05050102010706020507" pitchFamily="18" charset="2"/>
              <a:buChar char=""/>
            </a:pPr>
            <a:r>
              <a:rPr lang="fr-FR" sz="1900" dirty="0">
                <a:effectLst/>
                <a:latin typeface="Verdana" panose="020B0604030504040204" pitchFamily="34" charset="0"/>
                <a:ea typeface="Calibri" panose="020F0502020204030204" pitchFamily="34" charset="0"/>
                <a:cs typeface="Arial" panose="020B0604020202020204" pitchFamily="34" charset="0"/>
              </a:rPr>
              <a:t>Restez discret</a:t>
            </a:r>
            <a:r>
              <a:rPr lang="fr-FR" sz="1900" dirty="0">
                <a:latin typeface="Verdana" panose="020B0604030504040204" pitchFamily="34" charset="0"/>
                <a:ea typeface="Calibri" panose="020F0502020204030204" pitchFamily="34" charset="0"/>
                <a:cs typeface="Arial" panose="020B0604020202020204" pitchFamily="34" charset="0"/>
              </a:rPr>
              <a:t>, évitez les routines et variez vos itinéraires</a:t>
            </a:r>
          </a:p>
          <a:p>
            <a:pPr marL="342900" marR="0" lvl="0" indent="-342900">
              <a:spcBef>
                <a:spcPts val="600"/>
              </a:spcBef>
              <a:spcAft>
                <a:spcPts val="600"/>
              </a:spcAft>
              <a:buClr>
                <a:srgbClr val="000000"/>
              </a:buClr>
              <a:buFont typeface="Symbol" panose="05050102010706020507" pitchFamily="18" charset="2"/>
              <a:buChar char=""/>
            </a:pPr>
            <a:r>
              <a:rPr lang="fr-FR" sz="1900" dirty="0">
                <a:effectLst/>
                <a:latin typeface="Verdana" panose="020B0604030504040204" pitchFamily="34" charset="0"/>
                <a:ea typeface="Calibri" panose="020F0502020204030204" pitchFamily="34" charset="0"/>
                <a:cs typeface="Arial" panose="020B0604020202020204" pitchFamily="34" charset="0"/>
              </a:rPr>
              <a:t>Suivez toujours votre instinct et n'hésitez pas à appeler les secours en cas de danger</a:t>
            </a:r>
          </a:p>
          <a:p>
            <a:pPr marL="342900" marR="0" lvl="0" indent="-342900">
              <a:spcBef>
                <a:spcPts val="600"/>
              </a:spcBef>
              <a:spcAft>
                <a:spcPts val="600"/>
              </a:spcAft>
              <a:buClr>
                <a:srgbClr val="000000"/>
              </a:buClr>
              <a:buFont typeface="Symbol" panose="05050102010706020507" pitchFamily="18" charset="2"/>
              <a:buChar char=""/>
            </a:pPr>
            <a:r>
              <a:rPr lang="fr-FR" sz="1900" dirty="0">
                <a:effectLst/>
                <a:latin typeface="Verdana" panose="020B0604030504040204" pitchFamily="34" charset="0"/>
                <a:ea typeface="Calibri" panose="020F0502020204030204" pitchFamily="34" charset="0"/>
                <a:cs typeface="Arial" panose="020B0604020202020204" pitchFamily="34" charset="0"/>
              </a:rPr>
              <a:t>Évitez les situations qui pourraient être menaçantes, par exemple les rassemblements politiques, les manifestations et les zones à haut risque de piraterie ou de kidnapping</a:t>
            </a:r>
          </a:p>
          <a:p>
            <a:pPr marL="342900" marR="0" lvl="0" indent="-342900">
              <a:spcBef>
                <a:spcPts val="600"/>
              </a:spcBef>
              <a:spcAft>
                <a:spcPts val="600"/>
              </a:spcAft>
              <a:buClr>
                <a:srgbClr val="000000"/>
              </a:buClr>
              <a:buFont typeface="Symbol" panose="05050102010706020507" pitchFamily="18" charset="2"/>
              <a:buChar char=""/>
            </a:pPr>
            <a:r>
              <a:rPr lang="fr-FR" sz="1900" dirty="0">
                <a:effectLst/>
                <a:latin typeface="Verdana" panose="020B0604030504040204" pitchFamily="34" charset="0"/>
                <a:ea typeface="Calibri" panose="020F0502020204030204" pitchFamily="34" charset="0"/>
                <a:cs typeface="Arial" panose="020B0604020202020204" pitchFamily="34" charset="0"/>
              </a:rPr>
              <a:t>Soyez conscient de vos capacités </a:t>
            </a:r>
          </a:p>
          <a:p>
            <a:pPr marL="342900" marR="0" lvl="0" indent="-342900">
              <a:spcBef>
                <a:spcPts val="600"/>
              </a:spcBef>
              <a:spcAft>
                <a:spcPts val="600"/>
              </a:spcAft>
              <a:buClr>
                <a:srgbClr val="000000"/>
              </a:buClr>
              <a:buFont typeface="Symbol" panose="05050102010706020507" pitchFamily="18" charset="2"/>
              <a:buChar char=""/>
            </a:pPr>
            <a:r>
              <a:rPr lang="fr-FR" sz="1900" dirty="0">
                <a:effectLst/>
                <a:latin typeface="Verdana" panose="020B0604030504040204" pitchFamily="34" charset="0"/>
                <a:ea typeface="Calibri" panose="020F0502020204030204" pitchFamily="34" charset="0"/>
                <a:cs typeface="Arial" panose="020B0604020202020204" pitchFamily="34" charset="0"/>
              </a:rPr>
              <a:t>Essayez de rester en bonne forme physique, mentale et émotionnelle</a:t>
            </a:r>
          </a:p>
          <a:p>
            <a:pPr marL="342900" marR="0" lvl="0" indent="-342900">
              <a:spcBef>
                <a:spcPts val="600"/>
              </a:spcBef>
              <a:spcAft>
                <a:spcPts val="600"/>
              </a:spcAft>
              <a:buClr>
                <a:srgbClr val="000000"/>
              </a:buClr>
              <a:buFont typeface="Symbol" panose="05050102010706020507" pitchFamily="18" charset="2"/>
              <a:buChar char=""/>
            </a:pPr>
            <a:r>
              <a:rPr lang="fr-FR" sz="1900" dirty="0">
                <a:effectLst/>
                <a:latin typeface="Verdana" panose="020B0604030504040204" pitchFamily="34" charset="0"/>
                <a:ea typeface="Calibri" panose="020F0502020204030204" pitchFamily="34" charset="0"/>
                <a:cs typeface="Arial" panose="020B0604020202020204" pitchFamily="34" charset="0"/>
              </a:rPr>
              <a:t>Prenez les précautions nécessaires, en particulier si vous êtes seul et après la tombée de la nuit. </a:t>
            </a:r>
          </a:p>
          <a:p>
            <a:pPr marL="342900" marR="0" lvl="0" indent="-342900">
              <a:spcBef>
                <a:spcPts val="600"/>
              </a:spcBef>
              <a:spcAft>
                <a:spcPts val="600"/>
              </a:spcAft>
              <a:buClr>
                <a:srgbClr val="000000"/>
              </a:buClr>
              <a:buFont typeface="Symbol" panose="05050102010706020507" pitchFamily="18" charset="2"/>
              <a:buChar char=""/>
            </a:pPr>
            <a:r>
              <a:rPr lang="fr-FR" sz="1900" dirty="0">
                <a:effectLst/>
                <a:latin typeface="Verdana"/>
                <a:ea typeface="Calibri"/>
                <a:cs typeface="Arial"/>
              </a:rPr>
              <a:t>Évitez les zones d’embuscade, de conflit ou dans lesquelles des snipers sévissent</a:t>
            </a:r>
          </a:p>
        </p:txBody>
      </p:sp>
    </p:spTree>
    <p:extLst>
      <p:ext uri="{BB962C8B-B14F-4D97-AF65-F5344CB8AC3E}">
        <p14:creationId xmlns:p14="http://schemas.microsoft.com/office/powerpoint/2010/main" val="24402446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3631A931-4F9D-F258-3008-86C76346649A}"/>
              </a:ext>
            </a:extLst>
          </p:cNvPr>
          <p:cNvPicPr>
            <a:picLocks noChangeAspect="1"/>
          </p:cNvPicPr>
          <p:nvPr>
            <p:custDataLst>
              <p:tags r:id="rId1"/>
            </p:custDataLst>
          </p:nvPr>
        </p:nvPicPr>
        <p:blipFill>
          <a:blip r:embed="rId13"/>
          <a:stretch>
            <a:fillRect/>
          </a:stretch>
        </p:blipFill>
        <p:spPr>
          <a:xfrm>
            <a:off x="5660465" y="3429000"/>
            <a:ext cx="971550" cy="2038350"/>
          </a:xfrm>
          <a:prstGeom prst="rect">
            <a:avLst/>
          </a:prstGeom>
        </p:spPr>
      </p:pic>
      <p:sp>
        <p:nvSpPr>
          <p:cNvPr id="2" name="Oval 1">
            <a:extLst>
              <a:ext uri="{FF2B5EF4-FFF2-40B4-BE49-F238E27FC236}">
                <a16:creationId xmlns:a16="http://schemas.microsoft.com/office/drawing/2014/main" id="{768F4851-971C-7FB9-414C-C63C3A76EB9A}"/>
              </a:ext>
            </a:extLst>
          </p:cNvPr>
          <p:cNvSpPr/>
          <p:nvPr>
            <p:custDataLst>
              <p:tags r:id="rId2"/>
            </p:custDataLst>
          </p:nvPr>
        </p:nvSpPr>
        <p:spPr>
          <a:xfrm>
            <a:off x="4704732" y="2664752"/>
            <a:ext cx="2880000" cy="2880000"/>
          </a:xfrm>
          <a:prstGeom prst="ellipse">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Oval 5">
            <a:extLst>
              <a:ext uri="{FF2B5EF4-FFF2-40B4-BE49-F238E27FC236}">
                <a16:creationId xmlns:a16="http://schemas.microsoft.com/office/drawing/2014/main" id="{959E6137-0968-AE9F-7E94-E176F47367E6}"/>
              </a:ext>
            </a:extLst>
          </p:cNvPr>
          <p:cNvSpPr/>
          <p:nvPr>
            <p:custDataLst>
              <p:tags r:id="rId3"/>
            </p:custDataLst>
          </p:nvPr>
        </p:nvSpPr>
        <p:spPr>
          <a:xfrm>
            <a:off x="3935999" y="2239586"/>
            <a:ext cx="4320000" cy="4320000"/>
          </a:xfrm>
          <a:prstGeom prst="ellipse">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9" name="Oval 8">
            <a:extLst>
              <a:ext uri="{FF2B5EF4-FFF2-40B4-BE49-F238E27FC236}">
                <a16:creationId xmlns:a16="http://schemas.microsoft.com/office/drawing/2014/main" id="{4EEB54A2-49A8-ED15-4866-98588DDE51F1}"/>
              </a:ext>
            </a:extLst>
          </p:cNvPr>
          <p:cNvSpPr/>
          <p:nvPr>
            <p:custDataLst>
              <p:tags r:id="rId4"/>
            </p:custDataLst>
          </p:nvPr>
        </p:nvSpPr>
        <p:spPr>
          <a:xfrm>
            <a:off x="5244732" y="3182622"/>
            <a:ext cx="1800000" cy="1800000"/>
          </a:xfrm>
          <a:prstGeom prst="ellipse">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1" name="TextBox 10">
            <a:extLst>
              <a:ext uri="{FF2B5EF4-FFF2-40B4-BE49-F238E27FC236}">
                <a16:creationId xmlns:a16="http://schemas.microsoft.com/office/drawing/2014/main" id="{4B3B6438-C000-DF00-22E4-B990FE211864}"/>
              </a:ext>
            </a:extLst>
          </p:cNvPr>
          <p:cNvSpPr txBox="1"/>
          <p:nvPr>
            <p:custDataLst>
              <p:tags r:id="rId5"/>
            </p:custDataLst>
          </p:nvPr>
        </p:nvSpPr>
        <p:spPr>
          <a:xfrm rot="692229">
            <a:off x="4076626" y="2018127"/>
            <a:ext cx="4401177" cy="3224396"/>
          </a:xfrm>
          <a:prstGeom prst="rect">
            <a:avLst/>
          </a:prstGeom>
          <a:noFill/>
        </p:spPr>
        <p:txBody>
          <a:bodyPr wrap="none" rtlCol="0">
            <a:prstTxWarp prst="textArchUp">
              <a:avLst/>
            </a:prstTxWarp>
            <a:spAutoFit/>
          </a:bodyPr>
          <a:lstStyle/>
          <a:p>
            <a:r>
              <a:rPr lang="fr-FR" sz="2000" b="1" dirty="0">
                <a:solidFill>
                  <a:srgbClr val="0055A5"/>
                </a:solidFill>
                <a:latin typeface="Verdana" panose="020B0604030504040204" pitchFamily="34" charset="0"/>
                <a:ea typeface="Verdana" panose="020B0604030504040204" pitchFamily="34" charset="0"/>
              </a:rPr>
              <a:t>Des informations opportunes et précises en matière de prévention</a:t>
            </a:r>
          </a:p>
        </p:txBody>
      </p:sp>
      <p:sp>
        <p:nvSpPr>
          <p:cNvPr id="12" name="TextBox 11">
            <a:extLst>
              <a:ext uri="{FF2B5EF4-FFF2-40B4-BE49-F238E27FC236}">
                <a16:creationId xmlns:a16="http://schemas.microsoft.com/office/drawing/2014/main" id="{A2A75D1E-1456-CC50-B8AA-A4CD0DE8E39A}"/>
              </a:ext>
            </a:extLst>
          </p:cNvPr>
          <p:cNvSpPr txBox="1"/>
          <p:nvPr>
            <p:custDataLst>
              <p:tags r:id="rId6"/>
            </p:custDataLst>
          </p:nvPr>
        </p:nvSpPr>
        <p:spPr>
          <a:xfrm rot="3743209">
            <a:off x="4316344" y="2440908"/>
            <a:ext cx="3498596" cy="3596172"/>
          </a:xfrm>
          <a:prstGeom prst="rect">
            <a:avLst/>
          </a:prstGeom>
          <a:noFill/>
        </p:spPr>
        <p:txBody>
          <a:bodyPr spcFirstLastPara="1" wrap="none" lIns="91440" tIns="45720" rIns="91440" bIns="45720" numCol="1" rtlCol="0" anchor="t">
            <a:prstTxWarp prst="textArchUp">
              <a:avLst/>
            </a:prstTxWarp>
            <a:spAutoFit/>
          </a:bodyPr>
          <a:lstStyle/>
          <a:p>
            <a:r>
              <a:rPr lang="fr-FR" sz="2000" b="1" dirty="0">
                <a:solidFill>
                  <a:srgbClr val="0055A5"/>
                </a:solidFill>
                <a:latin typeface="Verdana"/>
                <a:ea typeface="Verdana"/>
              </a:rPr>
              <a:t>Priorité à l'ordre public</a:t>
            </a:r>
          </a:p>
        </p:txBody>
      </p:sp>
      <p:sp>
        <p:nvSpPr>
          <p:cNvPr id="13" name="TextBox 12">
            <a:extLst>
              <a:ext uri="{FF2B5EF4-FFF2-40B4-BE49-F238E27FC236}">
                <a16:creationId xmlns:a16="http://schemas.microsoft.com/office/drawing/2014/main" id="{8A163663-6905-646A-D91C-17AD9C060D6F}"/>
              </a:ext>
            </a:extLst>
          </p:cNvPr>
          <p:cNvSpPr txBox="1"/>
          <p:nvPr>
            <p:custDataLst>
              <p:tags r:id="rId7"/>
            </p:custDataLst>
          </p:nvPr>
        </p:nvSpPr>
        <p:spPr>
          <a:xfrm rot="782261">
            <a:off x="4936219" y="2996091"/>
            <a:ext cx="2391897" cy="2325578"/>
          </a:xfrm>
          <a:prstGeom prst="rect">
            <a:avLst/>
          </a:prstGeom>
          <a:noFill/>
        </p:spPr>
        <p:txBody>
          <a:bodyPr spcFirstLastPara="1" wrap="none" lIns="91440" tIns="45720" rIns="91440" bIns="45720" numCol="1" rtlCol="0" anchor="t">
            <a:prstTxWarp prst="textArchUp">
              <a:avLst/>
            </a:prstTxWarp>
            <a:spAutoFit/>
          </a:bodyPr>
          <a:lstStyle/>
          <a:p>
            <a:r>
              <a:rPr lang="fr-FR" sz="2000" b="1" dirty="0">
                <a:solidFill>
                  <a:srgbClr val="0055A5"/>
                </a:solidFill>
                <a:latin typeface="Verdana"/>
                <a:ea typeface="Verdana"/>
              </a:rPr>
              <a:t>Mesures de sécurité personnelle</a:t>
            </a:r>
          </a:p>
        </p:txBody>
      </p:sp>
      <p:sp>
        <p:nvSpPr>
          <p:cNvPr id="14" name="Arrow: Striped Right 13">
            <a:extLst>
              <a:ext uri="{FF2B5EF4-FFF2-40B4-BE49-F238E27FC236}">
                <a16:creationId xmlns:a16="http://schemas.microsoft.com/office/drawing/2014/main" id="{DACF3E48-D739-461F-6E61-ED52CB55733D}"/>
              </a:ext>
            </a:extLst>
          </p:cNvPr>
          <p:cNvSpPr/>
          <p:nvPr>
            <p:custDataLst>
              <p:tags r:id="rId8"/>
            </p:custDataLst>
          </p:nvPr>
        </p:nvSpPr>
        <p:spPr>
          <a:xfrm rot="792821">
            <a:off x="2192398" y="3231115"/>
            <a:ext cx="2679998" cy="1205802"/>
          </a:xfrm>
          <a:prstGeom prst="stripedRightArrow">
            <a:avLst/>
          </a:prstGeom>
          <a:solidFill>
            <a:srgbClr val="0055A5"/>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 name="TextBox 14">
            <a:extLst>
              <a:ext uri="{FF2B5EF4-FFF2-40B4-BE49-F238E27FC236}">
                <a16:creationId xmlns:a16="http://schemas.microsoft.com/office/drawing/2014/main" id="{FEBD64A0-4B79-03C3-B60E-E2D8C4F33F46}"/>
              </a:ext>
            </a:extLst>
          </p:cNvPr>
          <p:cNvSpPr txBox="1"/>
          <p:nvPr>
            <p:custDataLst>
              <p:tags r:id="rId9"/>
            </p:custDataLst>
          </p:nvPr>
        </p:nvSpPr>
        <p:spPr>
          <a:xfrm rot="856430">
            <a:off x="2237012" y="3023783"/>
            <a:ext cx="1959191" cy="400110"/>
          </a:xfrm>
          <a:prstGeom prst="rect">
            <a:avLst/>
          </a:prstGeom>
          <a:noFill/>
        </p:spPr>
        <p:txBody>
          <a:bodyPr wrap="none" lIns="91440" tIns="45720" rIns="91440" bIns="45720" rtlCol="0" anchor="t">
            <a:spAutoFit/>
          </a:bodyPr>
          <a:lstStyle/>
          <a:p>
            <a:r>
              <a:rPr lang="fr-FR" sz="2000" b="1" dirty="0">
                <a:solidFill>
                  <a:srgbClr val="FF0000"/>
                </a:solidFill>
                <a:latin typeface="Verdana"/>
                <a:ea typeface="Verdana"/>
              </a:rPr>
              <a:t>AGRESSEUR</a:t>
            </a:r>
          </a:p>
        </p:txBody>
      </p:sp>
      <p:sp>
        <p:nvSpPr>
          <p:cNvPr id="3" name="TextBox 2">
            <a:extLst>
              <a:ext uri="{FF2B5EF4-FFF2-40B4-BE49-F238E27FC236}">
                <a16:creationId xmlns:a16="http://schemas.microsoft.com/office/drawing/2014/main" id="{A463D08A-68D7-FEFB-C38F-477AA6083D26}"/>
              </a:ext>
            </a:extLst>
          </p:cNvPr>
          <p:cNvSpPr txBox="1"/>
          <p:nvPr>
            <p:custDataLst>
              <p:tags r:id="rId10"/>
            </p:custDataLst>
          </p:nvPr>
        </p:nvSpPr>
        <p:spPr>
          <a:xfrm>
            <a:off x="11170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Que peut faire chaque agent de maintien de la paix ?</a:t>
            </a:r>
          </a:p>
        </p:txBody>
      </p:sp>
      <p:sp>
        <p:nvSpPr>
          <p:cNvPr id="4" name="TextBox 3">
            <a:extLst>
              <a:ext uri="{FF2B5EF4-FFF2-40B4-BE49-F238E27FC236}">
                <a16:creationId xmlns:a16="http://schemas.microsoft.com/office/drawing/2014/main" id="{B0772886-50D6-8139-1C1D-6F4A1EE37983}"/>
              </a:ext>
            </a:extLst>
          </p:cNvPr>
          <p:cNvSpPr txBox="1"/>
          <p:nvPr>
            <p:custDataLst>
              <p:tags r:id="rId11"/>
            </p:custDataLst>
          </p:nvPr>
        </p:nvSpPr>
        <p:spPr>
          <a:xfrm>
            <a:off x="1598645" y="1438354"/>
            <a:ext cx="90000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b="1" dirty="0">
                <a:latin typeface="Verdana"/>
                <a:ea typeface="Verdana"/>
              </a:rPr>
              <a:t>Soyez prêt(e)</a:t>
            </a:r>
          </a:p>
        </p:txBody>
      </p:sp>
    </p:spTree>
    <p:extLst>
      <p:ext uri="{BB962C8B-B14F-4D97-AF65-F5344CB8AC3E}">
        <p14:creationId xmlns:p14="http://schemas.microsoft.com/office/powerpoint/2010/main" val="6067306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8244808-C4ED-7344-EEBD-4320A7873DC9}"/>
              </a:ext>
            </a:extLst>
          </p:cNvPr>
          <p:cNvSpPr txBox="1"/>
          <p:nvPr>
            <p:custDataLst>
              <p:tags r:id="rId1"/>
            </p:custDataLst>
          </p:nvPr>
        </p:nvSpPr>
        <p:spPr>
          <a:xfrm>
            <a:off x="11170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Que peut faire chaque agent de maintien de la paix ?</a:t>
            </a:r>
          </a:p>
        </p:txBody>
      </p:sp>
      <p:sp>
        <p:nvSpPr>
          <p:cNvPr id="6" name="TextBox 5">
            <a:extLst>
              <a:ext uri="{FF2B5EF4-FFF2-40B4-BE49-F238E27FC236}">
                <a16:creationId xmlns:a16="http://schemas.microsoft.com/office/drawing/2014/main" id="{CE798512-40B5-1CE4-F4C9-5570F6F6479D}"/>
              </a:ext>
            </a:extLst>
          </p:cNvPr>
          <p:cNvSpPr txBox="1"/>
          <p:nvPr>
            <p:custDataLst>
              <p:tags r:id="rId2"/>
            </p:custDataLst>
          </p:nvPr>
        </p:nvSpPr>
        <p:spPr>
          <a:xfrm>
            <a:off x="1598645" y="1438354"/>
            <a:ext cx="9000000" cy="463203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b="1" dirty="0">
                <a:latin typeface="Verdana"/>
                <a:ea typeface="Verdana"/>
              </a:rPr>
              <a:t>Répondre aux menaces</a:t>
            </a:r>
          </a:p>
          <a:p>
            <a:pPr algn="l">
              <a:spcBef>
                <a:spcPts val="600"/>
              </a:spcBef>
              <a:spcAft>
                <a:spcPts val="600"/>
              </a:spcAft>
            </a:pPr>
            <a:r>
              <a:rPr lang="fr-FR" sz="2000" dirty="0">
                <a:latin typeface="Verdana"/>
                <a:ea typeface="Verdana"/>
              </a:rPr>
              <a:t>Si vous vous trouvez dans une situation d’agitation, d’hostilité et de danger intenses :</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Restez calme</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Ne réagissez pas aux provocations</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Prenez les mesures permettant de préserver la vie, la santé et la dignité, dans cet ordre.</a:t>
            </a:r>
          </a:p>
          <a:p>
            <a:pPr algn="l">
              <a:spcBef>
                <a:spcPts val="600"/>
              </a:spcBef>
              <a:spcAft>
                <a:spcPts val="600"/>
              </a:spcAft>
            </a:pPr>
            <a:endParaRPr lang="fr-FR" sz="2000" b="1" dirty="0">
              <a:latin typeface="Verdana"/>
              <a:ea typeface="Verdana"/>
            </a:endParaRPr>
          </a:p>
          <a:p>
            <a:r>
              <a:rPr lang="fr-FR" sz="2000" b="1" dirty="0">
                <a:latin typeface="Verdana"/>
                <a:ea typeface="Verdana"/>
              </a:rPr>
              <a:t>Remarque : </a:t>
            </a:r>
            <a:r>
              <a:rPr lang="fr-FR" sz="2000" dirty="0">
                <a:latin typeface="Verdana"/>
                <a:ea typeface="Verdana"/>
              </a:rPr>
              <a:t>Les opinions divergent sur l'autodéfense et l'utilisation des armes, en fonction de la connaissance qu'ont les individus de leurs propres capacités et de leur expérience. Les agents doivent prendre des décisions personnelles. </a:t>
            </a:r>
          </a:p>
        </p:txBody>
      </p:sp>
    </p:spTree>
    <p:extLst>
      <p:ext uri="{BB962C8B-B14F-4D97-AF65-F5344CB8AC3E}">
        <p14:creationId xmlns:p14="http://schemas.microsoft.com/office/powerpoint/2010/main" val="25320961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0C6586-A5C6-E4CD-1C8E-63736C91348E}"/>
              </a:ext>
            </a:extLst>
          </p:cNvPr>
          <p:cNvSpPr txBox="1"/>
          <p:nvPr>
            <p:custDataLst>
              <p:tags r:id="rId1"/>
            </p:custDataLst>
          </p:nvPr>
        </p:nvSpPr>
        <p:spPr>
          <a:xfrm>
            <a:off x="11170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Que peut faire chaque agent de maintien de la paix ?</a:t>
            </a:r>
          </a:p>
        </p:txBody>
      </p:sp>
      <p:sp>
        <p:nvSpPr>
          <p:cNvPr id="3" name="TextBox 2">
            <a:extLst>
              <a:ext uri="{FF2B5EF4-FFF2-40B4-BE49-F238E27FC236}">
                <a16:creationId xmlns:a16="http://schemas.microsoft.com/office/drawing/2014/main" id="{A48345F9-EF08-1E5C-74C7-3D941D09581D}"/>
              </a:ext>
            </a:extLst>
          </p:cNvPr>
          <p:cNvSpPr txBox="1"/>
          <p:nvPr>
            <p:custDataLst>
              <p:tags r:id="rId2"/>
            </p:custDataLst>
          </p:nvPr>
        </p:nvSpPr>
        <p:spPr>
          <a:xfrm>
            <a:off x="1598645" y="1438354"/>
            <a:ext cx="9000000"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Que faire après un incident grave ?</a:t>
            </a:r>
          </a:p>
          <a:p>
            <a:pPr marL="342900" indent="-342900">
              <a:spcBef>
                <a:spcPts val="600"/>
              </a:spcBef>
              <a:spcAft>
                <a:spcPts val="600"/>
              </a:spcAft>
              <a:buFont typeface="Arial" panose="020B0604020202020204" pitchFamily="34" charset="0"/>
              <a:buChar char="•"/>
            </a:pPr>
            <a:r>
              <a:rPr lang="fr-FR" sz="2000" dirty="0">
                <a:latin typeface="Verdana"/>
                <a:ea typeface="Verdana"/>
              </a:rPr>
              <a:t>Rendez-vous dans un endroit sûr. Il est courant d’être sous le choc après une attaque.</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Informez votre responsable de la sécurité ou chef de bureau</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Signalez l’incident rapidement et précisément</a:t>
            </a:r>
          </a:p>
          <a:p>
            <a:pPr marL="342900" indent="-342900">
              <a:spcBef>
                <a:spcPts val="600"/>
              </a:spcBef>
              <a:spcAft>
                <a:spcPts val="600"/>
              </a:spcAft>
              <a:buFont typeface="Arial" panose="020B0604020202020204" pitchFamily="34" charset="0"/>
              <a:buChar char="•"/>
            </a:pPr>
            <a:r>
              <a:rPr lang="fr-FR" sz="2000" dirty="0">
                <a:latin typeface="Verdana"/>
                <a:ea typeface="Verdana"/>
              </a:rPr>
              <a:t>Sollicitez un conseillez professionnel et une assistance médicale</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Appelez un ami ou un collègue proche</a:t>
            </a:r>
          </a:p>
          <a:p>
            <a:pPr marL="342900" indent="-342900" algn="l">
              <a:spcBef>
                <a:spcPts val="600"/>
              </a:spcBef>
              <a:spcAft>
                <a:spcPts val="600"/>
              </a:spcAft>
              <a:buFont typeface="Arial" panose="020B0604020202020204" pitchFamily="34" charset="0"/>
              <a:buChar char="•"/>
            </a:pPr>
            <a:endParaRPr lang="fr-FR" sz="2000" dirty="0">
              <a:latin typeface="Verdana"/>
              <a:ea typeface="Verdana"/>
            </a:endParaRPr>
          </a:p>
          <a:p>
            <a:pPr>
              <a:spcBef>
                <a:spcPts val="600"/>
              </a:spcBef>
              <a:spcAft>
                <a:spcPts val="600"/>
              </a:spcAft>
            </a:pPr>
            <a:r>
              <a:rPr lang="fr-FR" sz="2000" b="1" dirty="0">
                <a:latin typeface="Verdana"/>
                <a:ea typeface="Verdana"/>
              </a:rPr>
              <a:t>Lieux sûrs : </a:t>
            </a:r>
            <a:r>
              <a:rPr lang="fr-FR" sz="2000" dirty="0">
                <a:latin typeface="Verdana"/>
                <a:ea typeface="Verdana"/>
              </a:rPr>
              <a:t>Abri sécurisé dans une résidence, locaux (bureau, enceinte…) de l’ONU, postes de police, lieux très fréquentés, etc.</a:t>
            </a:r>
          </a:p>
        </p:txBody>
      </p:sp>
    </p:spTree>
    <p:extLst>
      <p:ext uri="{BB962C8B-B14F-4D97-AF65-F5344CB8AC3E}">
        <p14:creationId xmlns:p14="http://schemas.microsoft.com/office/powerpoint/2010/main" val="33999742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F46CD03-4862-5756-33E3-C781245A3F83}"/>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6930749" y="3325843"/>
            <a:ext cx="3735726" cy="2746730"/>
          </a:xfrm>
          <a:prstGeom prst="rect">
            <a:avLst/>
          </a:prstGeom>
          <a:noFill/>
        </p:spPr>
      </p:pic>
      <p:sp>
        <p:nvSpPr>
          <p:cNvPr id="7" name="TextBox 6">
            <a:extLst>
              <a:ext uri="{FF2B5EF4-FFF2-40B4-BE49-F238E27FC236}">
                <a16:creationId xmlns:a16="http://schemas.microsoft.com/office/drawing/2014/main" id="{865708D6-DC23-3071-D7B2-910C9CB7311D}"/>
              </a:ext>
            </a:extLst>
          </p:cNvPr>
          <p:cNvSpPr txBox="1"/>
          <p:nvPr>
            <p:custDataLst>
              <p:tags r:id="rId2"/>
            </p:custDataLst>
          </p:nvPr>
        </p:nvSpPr>
        <p:spPr>
          <a:xfrm>
            <a:off x="964692" y="725910"/>
            <a:ext cx="9701783" cy="523220"/>
          </a:xfrm>
          <a:prstGeom prst="rect">
            <a:avLst/>
          </a:prstGeom>
          <a:noFill/>
        </p:spPr>
        <p:txBody>
          <a:bodyPr wrap="square" lIns="91440" tIns="45720" rIns="91440" bIns="45720" rtlCol="0" anchor="t">
            <a:spAutoFit/>
          </a:bodyPr>
          <a:lstStyle/>
          <a:p>
            <a:pPr algn="ctr"/>
            <a:r>
              <a:rPr lang="fr-FR" sz="2800" b="1" dirty="0">
                <a:solidFill>
                  <a:srgbClr val="0055A5"/>
                </a:solidFill>
                <a:latin typeface="Verdana"/>
                <a:ea typeface="Verdana"/>
              </a:rPr>
              <a:t>BSAFE</a:t>
            </a:r>
          </a:p>
        </p:txBody>
      </p:sp>
      <p:sp>
        <p:nvSpPr>
          <p:cNvPr id="9" name="TextBox 8">
            <a:extLst>
              <a:ext uri="{FF2B5EF4-FFF2-40B4-BE49-F238E27FC236}">
                <a16:creationId xmlns:a16="http://schemas.microsoft.com/office/drawing/2014/main" id="{E5A2510E-DC14-7C81-4A40-92A4A908E29B}"/>
              </a:ext>
            </a:extLst>
          </p:cNvPr>
          <p:cNvSpPr txBox="1"/>
          <p:nvPr>
            <p:custDataLst>
              <p:tags r:id="rId3"/>
            </p:custDataLst>
          </p:nvPr>
        </p:nvSpPr>
        <p:spPr>
          <a:xfrm>
            <a:off x="1598645" y="1438354"/>
            <a:ext cx="9000000" cy="39395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dirty="0">
                <a:latin typeface="Verdana"/>
                <a:ea typeface="Verdana"/>
              </a:rPr>
              <a:t>BSAFE : formation à la sécurité en ligne</a:t>
            </a:r>
          </a:p>
          <a:p>
            <a:pPr marL="342900" indent="-342900">
              <a:spcBef>
                <a:spcPts val="600"/>
              </a:spcBef>
              <a:spcAft>
                <a:spcPts val="600"/>
              </a:spcAft>
              <a:buFont typeface="Arial" panose="020B0604020202020204" pitchFamily="34" charset="0"/>
              <a:buChar char="•"/>
            </a:pPr>
            <a:r>
              <a:rPr lang="fr-FR" sz="2000" dirty="0">
                <a:latin typeface="Verdana"/>
                <a:ea typeface="Verdana"/>
              </a:rPr>
              <a:t>Obligatoire pour tous les agents du système des Nations Unies, y compris le personnel, les stagiaires et les consultants</a:t>
            </a:r>
          </a:p>
          <a:p>
            <a:pPr marL="342900" indent="-342900">
              <a:spcBef>
                <a:spcPts val="600"/>
              </a:spcBef>
              <a:spcAft>
                <a:spcPts val="600"/>
              </a:spcAft>
              <a:buFont typeface="Arial" panose="020B0604020202020204" pitchFamily="34" charset="0"/>
              <a:buChar char="•"/>
            </a:pPr>
            <a:r>
              <a:rPr lang="fr-FR" sz="2000" dirty="0">
                <a:latin typeface="Verdana"/>
                <a:ea typeface="Verdana"/>
              </a:rPr>
              <a:t>Suivre la formation avant le déploiement pour gagner du temps</a:t>
            </a:r>
          </a:p>
          <a:p>
            <a:pPr marL="342900" indent="-342900">
              <a:spcBef>
                <a:spcPts val="600"/>
              </a:spcBef>
              <a:spcAft>
                <a:spcPts val="600"/>
              </a:spcAft>
              <a:buFont typeface="Arial" panose="020B0604020202020204" pitchFamily="34" charset="0"/>
              <a:buChar char="•"/>
            </a:pPr>
            <a:r>
              <a:rPr lang="fr-FR" sz="2000" dirty="0">
                <a:latin typeface="Verdana"/>
                <a:ea typeface="Verdana"/>
                <a:hlinkClick r:id="rId6"/>
              </a:rPr>
              <a:t>http://dss.un.org</a:t>
            </a:r>
            <a:r>
              <a:rPr lang="fr-FR" sz="2000" dirty="0">
                <a:latin typeface="Verdana"/>
                <a:ea typeface="Verdana"/>
              </a:rPr>
              <a:t> </a:t>
            </a:r>
          </a:p>
          <a:p>
            <a:pPr marL="342900" indent="-342900">
              <a:spcBef>
                <a:spcPts val="600"/>
              </a:spcBef>
              <a:spcAft>
                <a:spcPts val="600"/>
              </a:spcAft>
              <a:buFont typeface="Arial" panose="020B0604020202020204" pitchFamily="34" charset="0"/>
              <a:buChar char="•"/>
            </a:pPr>
            <a:endParaRPr lang="fr-FR" sz="2000" dirty="0">
              <a:latin typeface="Verdana"/>
              <a:ea typeface="Verdana"/>
            </a:endParaRPr>
          </a:p>
          <a:p>
            <a:pPr marL="342900" indent="-342900" algn="l">
              <a:spcBef>
                <a:spcPts val="600"/>
              </a:spcBef>
              <a:spcAft>
                <a:spcPts val="600"/>
              </a:spcAft>
              <a:buFont typeface="Arial" panose="020B0604020202020204" pitchFamily="34" charset="0"/>
              <a:buChar char="•"/>
            </a:pPr>
            <a:endParaRPr lang="fr-FR" sz="2000" dirty="0">
              <a:latin typeface="Verdana"/>
              <a:ea typeface="Verdana"/>
            </a:endParaRPr>
          </a:p>
          <a:p>
            <a:pPr marL="342900" indent="-342900" algn="l">
              <a:spcBef>
                <a:spcPts val="600"/>
              </a:spcBef>
              <a:spcAft>
                <a:spcPts val="600"/>
              </a:spcAft>
              <a:buFont typeface="Arial" panose="020B0604020202020204" pitchFamily="34" charset="0"/>
              <a:buChar char="•"/>
            </a:pPr>
            <a:endParaRPr lang="fr-FR" sz="2000" dirty="0">
              <a:latin typeface="Verdana"/>
              <a:ea typeface="Verdana"/>
            </a:endParaRPr>
          </a:p>
          <a:p>
            <a:pPr marL="285750" indent="-285750">
              <a:spcBef>
                <a:spcPts val="600"/>
              </a:spcBef>
              <a:spcAft>
                <a:spcPts val="600"/>
              </a:spcAft>
              <a:buFont typeface="Arial" panose="020B0604020202020204" pitchFamily="34" charset="0"/>
              <a:buChar char="•"/>
            </a:pPr>
            <a:endParaRPr lang="fr-FR" sz="2000" dirty="0">
              <a:latin typeface="Verdana"/>
              <a:ea typeface="Verdana"/>
            </a:endParaRPr>
          </a:p>
        </p:txBody>
      </p:sp>
    </p:spTree>
    <p:extLst>
      <p:ext uri="{BB962C8B-B14F-4D97-AF65-F5344CB8AC3E}">
        <p14:creationId xmlns:p14="http://schemas.microsoft.com/office/powerpoint/2010/main" val="24732542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3BBF408-6AAA-8EE4-F41B-F3DE1E257F3A}"/>
              </a:ext>
            </a:extLst>
          </p:cNvPr>
          <p:cNvSpPr txBox="1"/>
          <p:nvPr>
            <p:custDataLst>
              <p:tags r:id="rId1"/>
            </p:custDataLst>
          </p:nvPr>
        </p:nvSpPr>
        <p:spPr>
          <a:xfrm>
            <a:off x="1524000" y="2967335"/>
            <a:ext cx="9144000" cy="923330"/>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Merci</a:t>
            </a:r>
          </a:p>
        </p:txBody>
      </p:sp>
    </p:spTree>
    <p:extLst>
      <p:ext uri="{BB962C8B-B14F-4D97-AF65-F5344CB8AC3E}">
        <p14:creationId xmlns:p14="http://schemas.microsoft.com/office/powerpoint/2010/main" val="346193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0C288697-82A6-9A53-D851-E2BAE8CD1EDD}"/>
              </a:ext>
            </a:extLst>
          </p:cNvPr>
          <p:cNvGraphicFramePr>
            <a:graphicFrameLocks noGrp="1"/>
          </p:cNvGraphicFramePr>
          <p:nvPr>
            <p:custDataLst>
              <p:tags r:id="rId1"/>
            </p:custDataLst>
            <p:extLst>
              <p:ext uri="{D42A27DB-BD31-4B8C-83A1-F6EECF244321}">
                <p14:modId xmlns:p14="http://schemas.microsoft.com/office/powerpoint/2010/main" val="871578580"/>
              </p:ext>
            </p:extLst>
          </p:nvPr>
        </p:nvGraphicFramePr>
        <p:xfrm>
          <a:off x="1596000" y="1894080"/>
          <a:ext cx="8999999" cy="337464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540000">
                <a:tc>
                  <a:txBody>
                    <a:bodyPr/>
                    <a:lstStyle/>
                    <a:p>
                      <a:pPr algn="ctr">
                        <a:spcBef>
                          <a:spcPts val="1200"/>
                        </a:spcBef>
                        <a:spcAft>
                          <a:spcPts val="1200"/>
                        </a:spcAft>
                      </a:pPr>
                      <a:r>
                        <a:rPr lang="fr-FR" sz="2000" dirty="0">
                          <a:solidFill>
                            <a:srgbClr val="0055A5"/>
                          </a:solidFill>
                          <a:latin typeface="Verdana" panose="020B0604030504040204" pitchFamily="34" charset="0"/>
                          <a:ea typeface="Verdana" panose="020B0604030504040204" pitchFamily="34" charset="0"/>
                        </a:rPr>
                        <a:t>Résultats de l'apprentissage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457200" lvl="0" indent="-457200">
                        <a:spcBef>
                          <a:spcPts val="1200"/>
                        </a:spcBef>
                        <a:spcAft>
                          <a:spcPts val="1200"/>
                        </a:spcAft>
                        <a:buFont typeface="+mj-lt"/>
                        <a:buAutoNum type="arabicPeriod"/>
                      </a:pPr>
                      <a:r>
                        <a:rPr lang="fr-FR" sz="2000" dirty="0">
                          <a:solidFill>
                            <a:schemeClr val="dk1"/>
                          </a:solidFill>
                          <a:effectLst/>
                          <a:latin typeface="Verdana"/>
                          <a:ea typeface="Verdana"/>
                          <a:cs typeface="+mn-cs"/>
                        </a:rPr>
                        <a:t>Comprendre les aspects importants de votre propre sécurité et comment les appliquer pour votre propre sûreté.</a:t>
                      </a:r>
                    </a:p>
                    <a:p>
                      <a:pPr marL="457200" lvl="0" indent="-457200">
                        <a:spcBef>
                          <a:spcPts val="1200"/>
                        </a:spcBef>
                        <a:spcAft>
                          <a:spcPts val="1200"/>
                        </a:spcAft>
                        <a:buFont typeface="+mj-lt"/>
                        <a:buAutoNum type="arabicPeriod"/>
                      </a:pPr>
                      <a:r>
                        <a:rPr lang="fr-FR" sz="2000" dirty="0">
                          <a:solidFill>
                            <a:schemeClr val="dk1"/>
                          </a:solidFill>
                          <a:effectLst/>
                          <a:latin typeface="Verdana"/>
                          <a:ea typeface="Verdana"/>
                          <a:cs typeface="+mn-cs"/>
                        </a:rPr>
                        <a:t>Connaître les menaces spécifiques et expliquer les mesures de sécurité individuelles qui répondent à chaque menace.</a:t>
                      </a:r>
                    </a:p>
                    <a:p>
                      <a:pPr marL="457200" lvl="0" indent="-457200">
                        <a:spcBef>
                          <a:spcPts val="1200"/>
                        </a:spcBef>
                        <a:spcAft>
                          <a:spcPts val="1200"/>
                        </a:spcAft>
                        <a:buFont typeface="+mj-lt"/>
                        <a:buAutoNum type="arabicPeriod"/>
                      </a:pPr>
                      <a:r>
                        <a:rPr lang="fr-FR" sz="2000" dirty="0">
                          <a:solidFill>
                            <a:schemeClr val="dk1"/>
                          </a:solidFill>
                          <a:effectLst/>
                          <a:latin typeface="Verdana" panose="020B0604030504040204" pitchFamily="34" charset="0"/>
                          <a:ea typeface="Verdana" panose="020B0604030504040204" pitchFamily="34" charset="0"/>
                          <a:cs typeface="+mn-cs"/>
                        </a:rPr>
                        <a:t>Expliquer les mesures à prendre pour votre propre sécurité et être prêt à les mettre en œuvre en toute confiance lors d’un déploiement.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bl>
          </a:graphicData>
        </a:graphic>
      </p:graphicFrame>
    </p:spTree>
    <p:extLst>
      <p:ext uri="{BB962C8B-B14F-4D97-AF65-F5344CB8AC3E}">
        <p14:creationId xmlns:p14="http://schemas.microsoft.com/office/powerpoint/2010/main" val="42662476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6E57EA8F-2F23-9856-2246-7CC8581F2AC0}"/>
              </a:ext>
            </a:extLst>
          </p:cNvPr>
          <p:cNvGraphicFramePr>
            <a:graphicFrameLocks noGrp="1"/>
          </p:cNvGraphicFramePr>
          <p:nvPr>
            <p:custDataLst>
              <p:tags r:id="rId1"/>
            </p:custDataLst>
            <p:extLst>
              <p:ext uri="{D42A27DB-BD31-4B8C-83A1-F6EECF244321}">
                <p14:modId xmlns:p14="http://schemas.microsoft.com/office/powerpoint/2010/main" val="704941518"/>
              </p:ext>
            </p:extLst>
          </p:nvPr>
        </p:nvGraphicFramePr>
        <p:xfrm>
          <a:off x="1528762" y="2079000"/>
          <a:ext cx="9134475" cy="2700000"/>
        </p:xfrm>
        <a:graphic>
          <a:graphicData uri="http://schemas.openxmlformats.org/drawingml/2006/table">
            <a:tbl>
              <a:tblPr bandRow="1">
                <a:tableStyleId>{5C22544A-7EE6-4342-B048-85BDC9FD1C3A}</a:tableStyleId>
              </a:tblPr>
              <a:tblGrid>
                <a:gridCol w="2486190">
                  <a:extLst>
                    <a:ext uri="{9D8B030D-6E8A-4147-A177-3AD203B41FA5}">
                      <a16:colId xmlns:a16="http://schemas.microsoft.com/office/drawing/2014/main" val="3834288103"/>
                    </a:ext>
                  </a:extLst>
                </a:gridCol>
                <a:gridCol w="6648285">
                  <a:extLst>
                    <a:ext uri="{9D8B030D-6E8A-4147-A177-3AD203B41FA5}">
                      <a16:colId xmlns:a16="http://schemas.microsoft.com/office/drawing/2014/main" val="3590471539"/>
                    </a:ext>
                  </a:extLst>
                </a:gridCol>
              </a:tblGrid>
              <a:tr h="900000">
                <a:tc gridSpan="2">
                  <a:txBody>
                    <a:bodyPr/>
                    <a:lstStyle/>
                    <a:p>
                      <a:pPr lvl="0" algn="l">
                        <a:lnSpc>
                          <a:spcPts val="2400"/>
                        </a:lnSpc>
                        <a:buNone/>
                      </a:pPr>
                      <a:r>
                        <a:rPr lang="fr-FR" sz="2000" b="1" i="0" u="none" strike="noStrike" baseline="0" noProof="0" dirty="0">
                          <a:solidFill>
                            <a:srgbClr val="0556A6"/>
                          </a:solidFill>
                          <a:effectLst/>
                          <a:latin typeface="Verdana"/>
                        </a:rPr>
                        <a:t>Activité d’apprentissage obligatoire 3.6.1 : Menaces pesant sur les agents de maintien de la paix de l’ONU</a:t>
                      </a:r>
                    </a:p>
                  </a:txBody>
                  <a:tcPr marL="68580" marR="6858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0630" cap="flat" cmpd="sng" algn="ctr">
                      <a:solidFill>
                        <a:srgbClr val="808080"/>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3358138419"/>
                  </a:ext>
                </a:extLst>
              </a:tr>
              <a:tr h="900000">
                <a:tc>
                  <a:txBody>
                    <a:bodyPr/>
                    <a:lstStyle/>
                    <a:p>
                      <a:pPr algn="r" fontAlgn="base">
                        <a:lnSpc>
                          <a:spcPts val="2400"/>
                        </a:lnSpc>
                      </a:pPr>
                      <a:r>
                        <a:rPr lang="fr-FR" sz="2000" b="1" i="0" dirty="0">
                          <a:solidFill>
                            <a:srgbClr val="0556A6"/>
                          </a:solidFill>
                          <a:effectLst/>
                          <a:latin typeface="Verdana"/>
                        </a:rPr>
                        <a:t>Objet :</a:t>
                      </a:r>
                    </a:p>
                  </a:txBody>
                  <a:tcPr marL="68580" marR="6858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0630" cap="flat" cmpd="sng" algn="ctr">
                      <a:solidFill>
                        <a:srgbClr val="80808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lvl="0" algn="l">
                        <a:lnSpc>
                          <a:spcPts val="2400"/>
                        </a:lnSpc>
                        <a:buNone/>
                      </a:pPr>
                      <a:r>
                        <a:rPr lang="fr-FR" sz="2000" b="0" i="0" u="none" strike="noStrike" baseline="0" noProof="0" dirty="0">
                          <a:solidFill>
                            <a:srgbClr val="000000"/>
                          </a:solidFill>
                          <a:effectLst/>
                          <a:latin typeface="Verdana"/>
                        </a:rPr>
                        <a:t>Présenter le concept de sensibilisation à la sécurité personnelle</a:t>
                      </a:r>
                    </a:p>
                  </a:txBody>
                  <a:tcPr marL="68580" marR="6858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0630" cap="flat" cmpd="sng" algn="ctr">
                      <a:solidFill>
                        <a:srgbClr val="80808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2025602307"/>
                  </a:ext>
                </a:extLst>
              </a:tr>
              <a:tr h="900000">
                <a:tc>
                  <a:txBody>
                    <a:bodyPr/>
                    <a:lstStyle/>
                    <a:p>
                      <a:pPr algn="r" fontAlgn="base">
                        <a:lnSpc>
                          <a:spcPts val="2400"/>
                        </a:lnSpc>
                      </a:pPr>
                      <a:r>
                        <a:rPr lang="fr-FR" sz="2000" b="1" i="0" dirty="0">
                          <a:solidFill>
                            <a:srgbClr val="0556A6"/>
                          </a:solidFill>
                          <a:effectLst/>
                          <a:latin typeface="Verdana"/>
                        </a:rPr>
                        <a:t>Temps imparti :</a:t>
                      </a:r>
                    </a:p>
                  </a:txBody>
                  <a:tcPr marL="68580" marR="6858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l" fontAlgn="base">
                        <a:lnSpc>
                          <a:spcPts val="2400"/>
                        </a:lnSpc>
                      </a:pPr>
                      <a:r>
                        <a:rPr lang="fr-FR" sz="2000" b="0" i="0" dirty="0">
                          <a:solidFill>
                            <a:srgbClr val="000000"/>
                          </a:solidFill>
                          <a:effectLst/>
                          <a:latin typeface="Verdana"/>
                        </a:rPr>
                        <a:t>20 minutes</a:t>
                      </a:r>
                    </a:p>
                  </a:txBody>
                  <a:tcPr marL="68580" marR="6858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650357831"/>
                  </a:ext>
                </a:extLst>
              </a:tr>
            </a:tbl>
          </a:graphicData>
        </a:graphic>
      </p:graphicFrame>
    </p:spTree>
    <p:extLst>
      <p:ext uri="{BB962C8B-B14F-4D97-AF65-F5344CB8AC3E}">
        <p14:creationId xmlns:p14="http://schemas.microsoft.com/office/powerpoint/2010/main" val="14160768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95FD59D-5906-58DA-B4AF-67BC7AB10C81}"/>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Votre responsabilité individuelle</a:t>
            </a:r>
          </a:p>
        </p:txBody>
      </p:sp>
      <p:sp>
        <p:nvSpPr>
          <p:cNvPr id="4" name="TextBox 3">
            <a:extLst>
              <a:ext uri="{FF2B5EF4-FFF2-40B4-BE49-F238E27FC236}">
                <a16:creationId xmlns:a16="http://schemas.microsoft.com/office/drawing/2014/main" id="{0F4204E1-EC98-8FAB-E84A-09B998BF0720}"/>
              </a:ext>
            </a:extLst>
          </p:cNvPr>
          <p:cNvSpPr txBox="1"/>
          <p:nvPr>
            <p:custDataLst>
              <p:tags r:id="rId2"/>
            </p:custDataLst>
          </p:nvPr>
        </p:nvSpPr>
        <p:spPr>
          <a:xfrm>
            <a:off x="1598645" y="1438354"/>
            <a:ext cx="9000000" cy="24006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gn="l">
              <a:spcBef>
                <a:spcPts val="600"/>
              </a:spcBef>
              <a:spcAft>
                <a:spcPts val="600"/>
              </a:spcAft>
              <a:buFont typeface="Arial" panose="020B0604020202020204" pitchFamily="34" charset="0"/>
              <a:buChar char="•"/>
            </a:pPr>
            <a:r>
              <a:rPr lang="fr-FR" sz="2000" dirty="0">
                <a:latin typeface="Verdana"/>
                <a:ea typeface="Verdana"/>
              </a:rPr>
              <a:t>Vous êtes </a:t>
            </a:r>
            <a:r>
              <a:rPr lang="fr-FR" sz="2000" b="1" dirty="0">
                <a:latin typeface="Verdana"/>
                <a:ea typeface="Verdana"/>
              </a:rPr>
              <a:t>responsable</a:t>
            </a:r>
            <a:r>
              <a:rPr lang="fr-FR" sz="2000" dirty="0">
                <a:latin typeface="Verdana"/>
                <a:ea typeface="Verdana"/>
              </a:rPr>
              <a:t> de votre propre sûreté et de votre propre sécurité.</a:t>
            </a:r>
          </a:p>
          <a:p>
            <a:pPr marL="285750" indent="-285750" algn="l">
              <a:spcBef>
                <a:spcPts val="600"/>
              </a:spcBef>
              <a:spcAft>
                <a:spcPts val="600"/>
              </a:spcAft>
              <a:buFont typeface="Arial" panose="020B0604020202020204" pitchFamily="34" charset="0"/>
              <a:buChar char="•"/>
            </a:pPr>
            <a:r>
              <a:rPr lang="fr-FR" sz="2000" b="1" dirty="0">
                <a:latin typeface="Verdana"/>
                <a:ea typeface="Verdana"/>
              </a:rPr>
              <a:t>Vous devez développer un sens aigu de la sécurité.</a:t>
            </a:r>
            <a:r>
              <a:rPr lang="fr-FR" sz="2000" b="1" dirty="0">
                <a:solidFill>
                  <a:srgbClr val="0055A5"/>
                </a:solidFill>
                <a:latin typeface="Verdana"/>
                <a:ea typeface="Verdana"/>
              </a:rPr>
              <a:t> </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Vous devez ajuster votre comportement en fonction de l’environnement dans lequel vous vous trouvez.  </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spTree>
    <p:extLst>
      <p:ext uri="{BB962C8B-B14F-4D97-AF65-F5344CB8AC3E}">
        <p14:creationId xmlns:p14="http://schemas.microsoft.com/office/powerpoint/2010/main" val="774334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17ADD7-0893-001C-7D6D-FDFD2158AA43}"/>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Les cinq principes de la sécurité personnelle</a:t>
            </a:r>
          </a:p>
        </p:txBody>
      </p:sp>
      <p:sp>
        <p:nvSpPr>
          <p:cNvPr id="4" name="TextBox 3">
            <a:extLst>
              <a:ext uri="{FF2B5EF4-FFF2-40B4-BE49-F238E27FC236}">
                <a16:creationId xmlns:a16="http://schemas.microsoft.com/office/drawing/2014/main" id="{071C0707-DF37-8016-ACD1-475F5CCDBE3A}"/>
              </a:ext>
            </a:extLst>
          </p:cNvPr>
          <p:cNvSpPr txBox="1"/>
          <p:nvPr>
            <p:custDataLst>
              <p:tags r:id="rId2"/>
            </p:custDataLst>
          </p:nvPr>
        </p:nvSpPr>
        <p:spPr>
          <a:xfrm>
            <a:off x="1598645" y="1438354"/>
            <a:ext cx="9000000"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lgn="l">
              <a:spcBef>
                <a:spcPts val="600"/>
              </a:spcBef>
              <a:spcAft>
                <a:spcPts val="600"/>
              </a:spcAft>
              <a:buFont typeface="+mj-lt"/>
              <a:buAutoNum type="arabicPeriod"/>
            </a:pPr>
            <a:r>
              <a:rPr lang="fr-FR" sz="2000" dirty="0">
                <a:latin typeface="Verdana"/>
                <a:ea typeface="Verdana"/>
              </a:rPr>
              <a:t>Soyez conscient de votre environnement</a:t>
            </a:r>
          </a:p>
          <a:p>
            <a:pPr marL="457200" indent="-457200">
              <a:spcBef>
                <a:spcPts val="600"/>
              </a:spcBef>
              <a:spcAft>
                <a:spcPts val="600"/>
              </a:spcAft>
              <a:buFont typeface="+mj-lt"/>
              <a:buAutoNum type="arabicPeriod"/>
            </a:pPr>
            <a:r>
              <a:rPr lang="fr-FR" sz="2000" dirty="0">
                <a:latin typeface="Verdana"/>
                <a:ea typeface="Verdana"/>
              </a:rPr>
              <a:t>Évitez la routine</a:t>
            </a:r>
          </a:p>
          <a:p>
            <a:pPr marL="457200" indent="-457200" algn="l">
              <a:spcBef>
                <a:spcPts val="600"/>
              </a:spcBef>
              <a:spcAft>
                <a:spcPts val="600"/>
              </a:spcAft>
              <a:buFont typeface="+mj-lt"/>
              <a:buAutoNum type="arabicPeriod"/>
            </a:pPr>
            <a:r>
              <a:rPr lang="fr-FR" sz="2000" dirty="0">
                <a:latin typeface="Verdana"/>
                <a:ea typeface="Verdana"/>
              </a:rPr>
              <a:t>Respectez les procédures de sécurité</a:t>
            </a:r>
          </a:p>
          <a:p>
            <a:pPr marL="457200" indent="-457200" algn="l">
              <a:spcBef>
                <a:spcPts val="600"/>
              </a:spcBef>
              <a:spcAft>
                <a:spcPts val="600"/>
              </a:spcAft>
              <a:buFont typeface="+mj-lt"/>
              <a:buAutoNum type="arabicPeriod"/>
            </a:pPr>
            <a:r>
              <a:rPr lang="fr-FR" sz="2000" dirty="0">
                <a:latin typeface="Verdana"/>
                <a:ea typeface="Verdana"/>
              </a:rPr>
              <a:t>Maintenez de bonnes communications</a:t>
            </a:r>
          </a:p>
          <a:p>
            <a:pPr marL="457200" indent="-457200" algn="l">
              <a:spcBef>
                <a:spcPts val="600"/>
              </a:spcBef>
              <a:spcAft>
                <a:spcPts val="600"/>
              </a:spcAft>
              <a:buFont typeface="+mj-lt"/>
              <a:buAutoNum type="arabicPeriod"/>
            </a:pPr>
            <a:r>
              <a:rPr lang="fr-FR" sz="2000" dirty="0">
                <a:latin typeface="Verdana"/>
                <a:ea typeface="Verdana"/>
              </a:rPr>
              <a:t>Faites preuve de bon sens et d’initiative</a:t>
            </a:r>
          </a:p>
          <a:p>
            <a:pPr marL="457200" indent="-457200" algn="l">
              <a:spcBef>
                <a:spcPts val="600"/>
              </a:spcBef>
              <a:spcAft>
                <a:spcPts val="600"/>
              </a:spcAft>
              <a:buFont typeface="+mj-lt"/>
              <a:buAutoNum type="arabicPeriod"/>
            </a:pPr>
            <a:endParaRPr lang="fr-FR" sz="2000" dirty="0">
              <a:latin typeface="Verdana"/>
              <a:ea typeface="Verdana"/>
            </a:endParaRPr>
          </a:p>
          <a:p>
            <a:pPr algn="l">
              <a:spcBef>
                <a:spcPts val="600"/>
              </a:spcBef>
              <a:spcAft>
                <a:spcPts val="600"/>
              </a:spcAft>
            </a:pPr>
            <a:r>
              <a:rPr lang="fr-FR" sz="2000" b="1" dirty="0">
                <a:latin typeface="Verdana"/>
                <a:ea typeface="Verdana"/>
              </a:rPr>
              <a:t>Si vous voyez d'autres agents de maintien de la paix ignorer ces aspects, rappelez-leur leur importance.</a:t>
            </a:r>
          </a:p>
        </p:txBody>
      </p:sp>
    </p:spTree>
    <p:extLst>
      <p:ext uri="{BB962C8B-B14F-4D97-AF65-F5344CB8AC3E}">
        <p14:creationId xmlns:p14="http://schemas.microsoft.com/office/powerpoint/2010/main" val="29599954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977FF1-F596-0988-4E08-F43594151A7D}"/>
              </a:ext>
            </a:extLst>
          </p:cNvPr>
          <p:cNvSpPr txBox="1"/>
          <p:nvPr>
            <p:custDataLst>
              <p:tags r:id="rId1"/>
            </p:custDataLst>
          </p:nvPr>
        </p:nvSpPr>
        <p:spPr>
          <a:xfrm>
            <a:off x="1245108" y="715862"/>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Sécurité personnelle et menaces spécifiques</a:t>
            </a:r>
          </a:p>
        </p:txBody>
      </p:sp>
      <p:sp>
        <p:nvSpPr>
          <p:cNvPr id="4" name="TextBox 3">
            <a:extLst>
              <a:ext uri="{FF2B5EF4-FFF2-40B4-BE49-F238E27FC236}">
                <a16:creationId xmlns:a16="http://schemas.microsoft.com/office/drawing/2014/main" id="{2A831F8C-40FC-E31E-AAD0-AACEE6E46C00}"/>
              </a:ext>
            </a:extLst>
          </p:cNvPr>
          <p:cNvSpPr txBox="1"/>
          <p:nvPr>
            <p:custDataLst>
              <p:tags r:id="rId2"/>
            </p:custDataLst>
          </p:nvPr>
        </p:nvSpPr>
        <p:spPr>
          <a:xfrm>
            <a:off x="1598645" y="1438354"/>
            <a:ext cx="9000000"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marR="0" lvl="0" indent="-342900">
              <a:spcBef>
                <a:spcPts val="600"/>
              </a:spcBef>
              <a:spcAft>
                <a:spcPts val="600"/>
              </a:spcAft>
              <a:buClr>
                <a:srgbClr val="000000"/>
              </a:buClr>
              <a:buFont typeface="Symbol" panose="05050102010706020507" pitchFamily="18" charset="2"/>
              <a:buChar char=""/>
            </a:pP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Violence sexuelle, agression sexuelle</a:t>
            </a:r>
          </a:p>
          <a:p>
            <a:pPr marL="342900" marR="0" lvl="0" indent="-342900">
              <a:spcBef>
                <a:spcPts val="600"/>
              </a:spcBef>
              <a:spcAft>
                <a:spcPts val="600"/>
              </a:spcAft>
              <a:buClr>
                <a:srgbClr val="000000"/>
              </a:buClr>
              <a:buFont typeface="Symbol" panose="05050102010706020507" pitchFamily="18" charset="2"/>
              <a:buChar char=""/>
            </a:pP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Arrestation et détention</a:t>
            </a:r>
          </a:p>
          <a:p>
            <a:pPr marL="342900" marR="0" lvl="0" indent="-342900">
              <a:spcBef>
                <a:spcPts val="600"/>
              </a:spcBef>
              <a:spcAft>
                <a:spcPts val="600"/>
              </a:spcAft>
              <a:buClr>
                <a:srgbClr val="000000"/>
              </a:buClr>
              <a:buFont typeface="Symbol" panose="05050102010706020507" pitchFamily="18" charset="2"/>
              <a:buChar char=""/>
            </a:pPr>
            <a:r>
              <a:rPr lang="fr-FR" sz="2000" dirty="0">
                <a:solidFill>
                  <a:srgbClr val="000000"/>
                </a:solidFill>
                <a:latin typeface="Verdana"/>
                <a:ea typeface="Calibri"/>
                <a:cs typeface="Arial"/>
              </a:rPr>
              <a:t>Prise d'otage</a:t>
            </a:r>
          </a:p>
          <a:p>
            <a:pPr marL="342900" marR="0" lvl="0" indent="-342900">
              <a:spcBef>
                <a:spcPts val="600"/>
              </a:spcBef>
              <a:spcAft>
                <a:spcPts val="600"/>
              </a:spcAft>
              <a:buClr>
                <a:srgbClr val="000000"/>
              </a:buClr>
              <a:buFont typeface="Symbol" panose="05050102010706020507" pitchFamily="18" charset="2"/>
              <a:buChar char=""/>
            </a:pP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Foules, manifestations et protestations</a:t>
            </a:r>
          </a:p>
          <a:p>
            <a:pPr marL="342900" marR="0" lvl="0" indent="-342900">
              <a:spcBef>
                <a:spcPts val="600"/>
              </a:spcBef>
              <a:spcAft>
                <a:spcPts val="600"/>
              </a:spcAft>
              <a:buClr>
                <a:srgbClr val="000000"/>
              </a:buClr>
              <a:buFont typeface="Symbol" panose="05050102010706020507" pitchFamily="18" charset="2"/>
              <a:buChar char=""/>
            </a:pP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Mines terrestres, restes explosifs de guerre (REG) et engins explosifs improvisés (EEI)</a:t>
            </a:r>
          </a:p>
          <a:p>
            <a:pPr marL="342900" marR="0" lvl="0" indent="-342900">
              <a:spcBef>
                <a:spcPts val="600"/>
              </a:spcBef>
              <a:spcAft>
                <a:spcPts val="600"/>
              </a:spcAft>
              <a:buClr>
                <a:srgbClr val="000000"/>
              </a:buClr>
              <a:buFont typeface="Symbol" panose="05050102010706020507" pitchFamily="18" charset="2"/>
              <a:buChar char=""/>
            </a:pPr>
            <a:r>
              <a:rPr lang="fr-FR" sz="2000" dirty="0">
                <a:solidFill>
                  <a:srgbClr val="000000"/>
                </a:solidFill>
                <a:effectLst/>
                <a:latin typeface="Verdana"/>
                <a:ea typeface="Calibri"/>
                <a:cs typeface="Arial"/>
              </a:rPr>
              <a:t>Tirs d’armes</a:t>
            </a:r>
          </a:p>
          <a:p>
            <a:pPr marL="342900" marR="0" lvl="0" indent="-342900">
              <a:spcBef>
                <a:spcPts val="600"/>
              </a:spcBef>
              <a:spcAft>
                <a:spcPts val="600"/>
              </a:spcAft>
              <a:buClr>
                <a:srgbClr val="000000"/>
              </a:buClr>
              <a:buFont typeface="Symbol" panose="05050102010706020507" pitchFamily="18" charset="2"/>
              <a:buChar char=""/>
            </a:pP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Piraterie routière</a:t>
            </a:r>
          </a:p>
        </p:txBody>
      </p:sp>
    </p:spTree>
    <p:extLst>
      <p:ext uri="{BB962C8B-B14F-4D97-AF65-F5344CB8AC3E}">
        <p14:creationId xmlns:p14="http://schemas.microsoft.com/office/powerpoint/2010/main" val="35438903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4C00781-DC71-B0EF-6E12-6938D7450607}"/>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Violence sexuelle et agression sexuelle</a:t>
            </a:r>
          </a:p>
        </p:txBody>
      </p:sp>
      <p:sp>
        <p:nvSpPr>
          <p:cNvPr id="4" name="TextBox 3">
            <a:extLst>
              <a:ext uri="{FF2B5EF4-FFF2-40B4-BE49-F238E27FC236}">
                <a16:creationId xmlns:a16="http://schemas.microsoft.com/office/drawing/2014/main" id="{2FE8248C-1EE0-AF69-6D98-6CA3D5220BAC}"/>
              </a:ext>
            </a:extLst>
          </p:cNvPr>
          <p:cNvSpPr txBox="1"/>
          <p:nvPr>
            <p:custDataLst>
              <p:tags r:id="rId2"/>
            </p:custDataLst>
          </p:nvPr>
        </p:nvSpPr>
        <p:spPr>
          <a:xfrm>
            <a:off x="1285407" y="1364782"/>
            <a:ext cx="9621183" cy="50167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lgn="l">
              <a:spcBef>
                <a:spcPts val="600"/>
              </a:spcBef>
              <a:spcAft>
                <a:spcPts val="600"/>
              </a:spcAft>
              <a:buFont typeface="+mj-lt"/>
              <a:buAutoNum type="arabicPeriod"/>
            </a:pPr>
            <a:r>
              <a:rPr lang="fr-FR" sz="2000" dirty="0">
                <a:latin typeface="Verdana"/>
                <a:ea typeface="Verdana"/>
              </a:rPr>
              <a:t>Ayez conscience des effets de l’alcool</a:t>
            </a:r>
          </a:p>
          <a:p>
            <a:pPr marL="457200" indent="-457200">
              <a:spcBef>
                <a:spcPts val="600"/>
              </a:spcBef>
              <a:spcAft>
                <a:spcPts val="600"/>
              </a:spcAft>
              <a:buFont typeface="+mj-lt"/>
              <a:buAutoNum type="arabicPeriod"/>
            </a:pPr>
            <a:r>
              <a:rPr lang="fr-FR" sz="2000" dirty="0">
                <a:latin typeface="Verdana"/>
                <a:ea typeface="Verdana"/>
              </a:rPr>
              <a:t>Ne laissez jamais votre verre sans surveillance</a:t>
            </a:r>
          </a:p>
          <a:p>
            <a:pPr marL="457200" indent="-457200" algn="l">
              <a:spcBef>
                <a:spcPts val="600"/>
              </a:spcBef>
              <a:spcAft>
                <a:spcPts val="600"/>
              </a:spcAft>
              <a:buFont typeface="+mj-lt"/>
              <a:buAutoNum type="arabicPeriod"/>
            </a:pPr>
            <a:r>
              <a:rPr lang="fr-FR" sz="2000" dirty="0">
                <a:latin typeface="Verdana"/>
                <a:ea typeface="Verdana"/>
              </a:rPr>
              <a:t>Restez en groupe</a:t>
            </a:r>
          </a:p>
          <a:p>
            <a:pPr marL="457200" indent="-457200" algn="l">
              <a:spcBef>
                <a:spcPts val="600"/>
              </a:spcBef>
              <a:spcAft>
                <a:spcPts val="600"/>
              </a:spcAft>
              <a:buFont typeface="+mj-lt"/>
              <a:buAutoNum type="arabicPeriod"/>
            </a:pPr>
            <a:r>
              <a:rPr lang="fr-FR" sz="2000" dirty="0">
                <a:latin typeface="Verdana"/>
                <a:ea typeface="Verdana"/>
              </a:rPr>
              <a:t>Méfiez-vous des inconnus</a:t>
            </a:r>
          </a:p>
          <a:p>
            <a:pPr marL="457200" indent="-457200">
              <a:spcBef>
                <a:spcPts val="600"/>
              </a:spcBef>
              <a:spcAft>
                <a:spcPts val="600"/>
              </a:spcAft>
              <a:buFont typeface="+mj-lt"/>
              <a:buAutoNum type="arabicPeriod"/>
            </a:pPr>
            <a:r>
              <a:rPr lang="fr-FR" sz="2000" dirty="0">
                <a:latin typeface="Verdana"/>
                <a:ea typeface="Verdana"/>
              </a:rPr>
              <a:t>Demandez immédiatement de l'aide si vous pensez avoir été drogué</a:t>
            </a:r>
          </a:p>
          <a:p>
            <a:pPr marL="457200" indent="-457200" algn="l">
              <a:spcBef>
                <a:spcPts val="600"/>
              </a:spcBef>
              <a:spcAft>
                <a:spcPts val="600"/>
              </a:spcAft>
              <a:buFont typeface="+mj-lt"/>
              <a:buAutoNum type="arabicPeriod"/>
            </a:pPr>
            <a:r>
              <a:rPr lang="fr-FR" sz="2000" dirty="0">
                <a:latin typeface="Verdana"/>
                <a:ea typeface="Verdana"/>
              </a:rPr>
              <a:t>Soyez conscient de votre environnement lorsque vous êtes seul, en particulier au volant</a:t>
            </a:r>
          </a:p>
          <a:p>
            <a:pPr marL="457200" indent="-457200" algn="l">
              <a:spcBef>
                <a:spcPts val="600"/>
              </a:spcBef>
              <a:spcAft>
                <a:spcPts val="600"/>
              </a:spcAft>
              <a:buFont typeface="+mj-lt"/>
              <a:buAutoNum type="arabicPeriod"/>
            </a:pPr>
            <a:r>
              <a:rPr lang="fr-FR" sz="2000" dirty="0">
                <a:latin typeface="Verdana"/>
                <a:ea typeface="Verdana"/>
              </a:rPr>
              <a:t>Prenez des précautions – organisez vos réunions dans des lieux publics, informez d’autres personnes</a:t>
            </a:r>
          </a:p>
          <a:p>
            <a:pPr marL="457200" indent="-457200" algn="l">
              <a:spcBef>
                <a:spcPts val="600"/>
              </a:spcBef>
              <a:spcAft>
                <a:spcPts val="600"/>
              </a:spcAft>
              <a:buFont typeface="+mj-lt"/>
              <a:buAutoNum type="arabicPeriod"/>
            </a:pPr>
            <a:endParaRPr lang="fr-FR" sz="2000" dirty="0">
              <a:latin typeface="Verdana"/>
              <a:ea typeface="Verdana"/>
            </a:endParaRPr>
          </a:p>
          <a:p>
            <a:pPr>
              <a:spcBef>
                <a:spcPts val="600"/>
              </a:spcBef>
              <a:spcAft>
                <a:spcPts val="600"/>
              </a:spcAft>
            </a:pPr>
            <a:r>
              <a:rPr lang="fr-FR" sz="2000" b="1" dirty="0">
                <a:latin typeface="Verdana"/>
                <a:ea typeface="Verdana"/>
              </a:rPr>
              <a:t>Une agression sexuelle désigne tout acte non consensuel imposé à une personne : homme ou femme.</a:t>
            </a:r>
          </a:p>
        </p:txBody>
      </p:sp>
    </p:spTree>
    <p:extLst>
      <p:ext uri="{BB962C8B-B14F-4D97-AF65-F5344CB8AC3E}">
        <p14:creationId xmlns:p14="http://schemas.microsoft.com/office/powerpoint/2010/main" val="40460136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016D48D-7AA7-A962-D21D-2FF5C69252CD}"/>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Arrestation et détention</a:t>
            </a:r>
          </a:p>
        </p:txBody>
      </p:sp>
      <p:sp>
        <p:nvSpPr>
          <p:cNvPr id="4" name="TextBox 3">
            <a:extLst>
              <a:ext uri="{FF2B5EF4-FFF2-40B4-BE49-F238E27FC236}">
                <a16:creationId xmlns:a16="http://schemas.microsoft.com/office/drawing/2014/main" id="{AA21B840-9511-FFF7-F7F0-C4DDFDCE7FB8}"/>
              </a:ext>
            </a:extLst>
          </p:cNvPr>
          <p:cNvSpPr txBox="1"/>
          <p:nvPr>
            <p:custDataLst>
              <p:tags r:id="rId2"/>
            </p:custDataLst>
          </p:nvPr>
        </p:nvSpPr>
        <p:spPr>
          <a:xfrm>
            <a:off x="1598645" y="1438354"/>
            <a:ext cx="9163948"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lgn="l">
              <a:spcBef>
                <a:spcPts val="600"/>
              </a:spcBef>
              <a:spcAft>
                <a:spcPts val="600"/>
              </a:spcAft>
              <a:buFont typeface="+mj-lt"/>
              <a:buAutoNum type="arabicPeriod"/>
            </a:pPr>
            <a:r>
              <a:rPr lang="fr-FR" sz="2000" dirty="0">
                <a:latin typeface="Verdana"/>
                <a:ea typeface="Verdana"/>
              </a:rPr>
              <a:t>Insistez sur vos droits en tant que membre du personnel de l’ONU</a:t>
            </a:r>
          </a:p>
          <a:p>
            <a:pPr marL="457200" indent="-457200" algn="l">
              <a:spcBef>
                <a:spcPts val="600"/>
              </a:spcBef>
              <a:spcAft>
                <a:spcPts val="600"/>
              </a:spcAft>
              <a:buFont typeface="+mj-lt"/>
              <a:buAutoNum type="arabicPeriod"/>
            </a:pPr>
            <a:r>
              <a:rPr lang="fr-FR" sz="2000" dirty="0">
                <a:latin typeface="Verdana"/>
                <a:ea typeface="Verdana"/>
              </a:rPr>
              <a:t>Insistez pour parler avec votre bureau</a:t>
            </a:r>
          </a:p>
          <a:p>
            <a:pPr marL="457200" indent="-457200" algn="l">
              <a:spcBef>
                <a:spcPts val="600"/>
              </a:spcBef>
              <a:spcAft>
                <a:spcPts val="600"/>
              </a:spcAft>
              <a:buFont typeface="+mj-lt"/>
              <a:buAutoNum type="arabicPeriod"/>
            </a:pPr>
            <a:r>
              <a:rPr lang="fr-FR" sz="2000" dirty="0">
                <a:latin typeface="Verdana"/>
                <a:ea typeface="Verdana"/>
              </a:rPr>
              <a:t>Répondez aux questions avec sincérité</a:t>
            </a:r>
          </a:p>
          <a:p>
            <a:pPr marL="457200" indent="-457200" algn="l">
              <a:spcBef>
                <a:spcPts val="600"/>
              </a:spcBef>
              <a:spcAft>
                <a:spcPts val="600"/>
              </a:spcAft>
              <a:buFont typeface="+mj-lt"/>
              <a:buAutoNum type="arabicPeriod"/>
            </a:pPr>
            <a:r>
              <a:rPr lang="fr-FR" sz="2000" dirty="0">
                <a:latin typeface="Verdana"/>
                <a:ea typeface="Verdana"/>
              </a:rPr>
              <a:t>N’écrivez ni ne signez rien jusqu’à ce que vous ayez vu un représentant de l’ONU</a:t>
            </a:r>
          </a:p>
          <a:p>
            <a:pPr marL="457200" indent="-457200">
              <a:spcBef>
                <a:spcPts val="600"/>
              </a:spcBef>
              <a:spcAft>
                <a:spcPts val="600"/>
              </a:spcAft>
              <a:buFont typeface="+mj-lt"/>
              <a:buAutoNum type="arabicPeriod"/>
            </a:pPr>
            <a:r>
              <a:rPr lang="fr-FR" sz="2000" dirty="0">
                <a:latin typeface="Verdana"/>
                <a:ea typeface="Verdana"/>
              </a:rPr>
              <a:t>Si deux d'entre vous êtes témoins d'une arrestation, l'un va avec le collègue arrêté et l'autre va chercher de l'aide</a:t>
            </a:r>
          </a:p>
          <a:p>
            <a:pPr marL="457200" indent="-457200" algn="l">
              <a:spcBef>
                <a:spcPts val="600"/>
              </a:spcBef>
              <a:spcAft>
                <a:spcPts val="600"/>
              </a:spcAft>
              <a:buFont typeface="+mj-lt"/>
              <a:buAutoNum type="arabicPeriod"/>
            </a:pPr>
            <a:r>
              <a:rPr lang="fr-FR" sz="2000" dirty="0">
                <a:latin typeface="Verdana"/>
                <a:ea typeface="Verdana"/>
              </a:rPr>
              <a:t>Informez immédiatement le chef de bureau</a:t>
            </a:r>
          </a:p>
        </p:txBody>
      </p:sp>
    </p:spTree>
    <p:extLst>
      <p:ext uri="{BB962C8B-B14F-4D97-AF65-F5344CB8AC3E}">
        <p14:creationId xmlns:p14="http://schemas.microsoft.com/office/powerpoint/2010/main" val="13417132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2"/>
</p:tagLst>
</file>

<file path=ppt/tags/tag11.xml><?xml version="1.0" encoding="utf-8"?>
<p:tagLst xmlns:a="http://schemas.openxmlformats.org/drawingml/2006/main" xmlns:r="http://schemas.openxmlformats.org/officeDocument/2006/relationships" xmlns:p="http://schemas.openxmlformats.org/presentationml/2006/main">
  <p:tag name="NUM" val="1"/>
</p:tagLst>
</file>

<file path=ppt/tags/tag12.xml><?xml version="1.0" encoding="utf-8"?>
<p:tagLst xmlns:a="http://schemas.openxmlformats.org/drawingml/2006/main" xmlns:r="http://schemas.openxmlformats.org/officeDocument/2006/relationships" xmlns:p="http://schemas.openxmlformats.org/presentationml/2006/main">
  <p:tag name="NUM" val="2"/>
</p:tagLst>
</file>

<file path=ppt/tags/tag13.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2"/>
</p:tagLst>
</file>

<file path=ppt/tags/tag15.xml><?xml version="1.0" encoding="utf-8"?>
<p:tagLst xmlns:a="http://schemas.openxmlformats.org/drawingml/2006/main" xmlns:r="http://schemas.openxmlformats.org/officeDocument/2006/relationships" xmlns:p="http://schemas.openxmlformats.org/presentationml/2006/main">
  <p:tag name="NUM" val="1"/>
</p:tagLst>
</file>

<file path=ppt/tags/tag16.xml><?xml version="1.0" encoding="utf-8"?>
<p:tagLst xmlns:a="http://schemas.openxmlformats.org/drawingml/2006/main" xmlns:r="http://schemas.openxmlformats.org/officeDocument/2006/relationships" xmlns:p="http://schemas.openxmlformats.org/presentationml/2006/main">
  <p:tag name="NUM" val="2"/>
</p:tagLst>
</file>

<file path=ppt/tags/tag17.xml><?xml version="1.0" encoding="utf-8"?>
<p:tagLst xmlns:a="http://schemas.openxmlformats.org/drawingml/2006/main" xmlns:r="http://schemas.openxmlformats.org/officeDocument/2006/relationships" xmlns:p="http://schemas.openxmlformats.org/presentationml/2006/main">
  <p:tag name="NUM" val="1"/>
</p:tagLst>
</file>

<file path=ppt/tags/tag18.xml><?xml version="1.0" encoding="utf-8"?>
<p:tagLst xmlns:a="http://schemas.openxmlformats.org/drawingml/2006/main" xmlns:r="http://schemas.openxmlformats.org/officeDocument/2006/relationships" xmlns:p="http://schemas.openxmlformats.org/presentationml/2006/main">
  <p:tag name="NUM" val="2"/>
</p:tagLst>
</file>

<file path=ppt/tags/tag19.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2"/>
</p:tagLst>
</file>

<file path=ppt/tags/tag21.xml><?xml version="1.0" encoding="utf-8"?>
<p:tagLst xmlns:a="http://schemas.openxmlformats.org/drawingml/2006/main" xmlns:r="http://schemas.openxmlformats.org/officeDocument/2006/relationships" xmlns:p="http://schemas.openxmlformats.org/presentationml/2006/main">
  <p:tag name="NUM" val="1"/>
</p:tagLst>
</file>

<file path=ppt/tags/tag22.xml><?xml version="1.0" encoding="utf-8"?>
<p:tagLst xmlns:a="http://schemas.openxmlformats.org/drawingml/2006/main" xmlns:r="http://schemas.openxmlformats.org/officeDocument/2006/relationships" xmlns:p="http://schemas.openxmlformats.org/presentationml/2006/main">
  <p:tag name="NUM" val="2"/>
</p:tagLst>
</file>

<file path=ppt/tags/tag23.xml><?xml version="1.0" encoding="utf-8"?>
<p:tagLst xmlns:a="http://schemas.openxmlformats.org/drawingml/2006/main" xmlns:r="http://schemas.openxmlformats.org/officeDocument/2006/relationships" xmlns:p="http://schemas.openxmlformats.org/presentationml/2006/main">
  <p:tag name="NUM" val="3"/>
</p:tagLst>
</file>

<file path=ppt/tags/tag24.xml><?xml version="1.0" encoding="utf-8"?>
<p:tagLst xmlns:a="http://schemas.openxmlformats.org/drawingml/2006/main" xmlns:r="http://schemas.openxmlformats.org/officeDocument/2006/relationships" xmlns:p="http://schemas.openxmlformats.org/presentationml/2006/main">
  <p:tag name="NUM" val="1"/>
</p:tagLst>
</file>

<file path=ppt/tags/tag25.xml><?xml version="1.0" encoding="utf-8"?>
<p:tagLst xmlns:a="http://schemas.openxmlformats.org/drawingml/2006/main" xmlns:r="http://schemas.openxmlformats.org/officeDocument/2006/relationships" xmlns:p="http://schemas.openxmlformats.org/presentationml/2006/main">
  <p:tag name="NUM" val="2"/>
</p:tagLst>
</file>

<file path=ppt/tags/tag26.xml><?xml version="1.0" encoding="utf-8"?>
<p:tagLst xmlns:a="http://schemas.openxmlformats.org/drawingml/2006/main" xmlns:r="http://schemas.openxmlformats.org/officeDocument/2006/relationships" xmlns:p="http://schemas.openxmlformats.org/presentationml/2006/main">
  <p:tag name="NUM" val="3"/>
</p:tagLst>
</file>

<file path=ppt/tags/tag27.xml><?xml version="1.0" encoding="utf-8"?>
<p:tagLst xmlns:a="http://schemas.openxmlformats.org/drawingml/2006/main" xmlns:r="http://schemas.openxmlformats.org/officeDocument/2006/relationships" xmlns:p="http://schemas.openxmlformats.org/presentationml/2006/main">
  <p:tag name="NUM" val="1"/>
</p:tagLst>
</file>

<file path=ppt/tags/tag28.xml><?xml version="1.0" encoding="utf-8"?>
<p:tagLst xmlns:a="http://schemas.openxmlformats.org/drawingml/2006/main" xmlns:r="http://schemas.openxmlformats.org/officeDocument/2006/relationships" xmlns:p="http://schemas.openxmlformats.org/presentationml/2006/main">
  <p:tag name="NUM" val="2"/>
</p:tagLst>
</file>

<file path=ppt/tags/tag29.xml><?xml version="1.0" encoding="utf-8"?>
<p:tagLst xmlns:a="http://schemas.openxmlformats.org/drawingml/2006/main" xmlns:r="http://schemas.openxmlformats.org/officeDocument/2006/relationships" xmlns:p="http://schemas.openxmlformats.org/presentationml/2006/main">
  <p:tag name="NUM" val="3"/>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1"/>
</p:tagLst>
</file>

<file path=ppt/tags/tag31.xml><?xml version="1.0" encoding="utf-8"?>
<p:tagLst xmlns:a="http://schemas.openxmlformats.org/drawingml/2006/main" xmlns:r="http://schemas.openxmlformats.org/officeDocument/2006/relationships" xmlns:p="http://schemas.openxmlformats.org/presentationml/2006/main">
  <p:tag name="NUM" val="2"/>
</p:tagLst>
</file>

<file path=ppt/tags/tag32.xml><?xml version="1.0" encoding="utf-8"?>
<p:tagLst xmlns:a="http://schemas.openxmlformats.org/drawingml/2006/main" xmlns:r="http://schemas.openxmlformats.org/officeDocument/2006/relationships" xmlns:p="http://schemas.openxmlformats.org/presentationml/2006/main">
  <p:tag name="NUM" val="1"/>
</p:tagLst>
</file>

<file path=ppt/tags/tag33.xml><?xml version="1.0" encoding="utf-8"?>
<p:tagLst xmlns:a="http://schemas.openxmlformats.org/drawingml/2006/main" xmlns:r="http://schemas.openxmlformats.org/officeDocument/2006/relationships" xmlns:p="http://schemas.openxmlformats.org/presentationml/2006/main">
  <p:tag name="NUM" val="2"/>
</p:tagLst>
</file>

<file path=ppt/tags/tag34.xml><?xml version="1.0" encoding="utf-8"?>
<p:tagLst xmlns:a="http://schemas.openxmlformats.org/drawingml/2006/main" xmlns:r="http://schemas.openxmlformats.org/officeDocument/2006/relationships" xmlns:p="http://schemas.openxmlformats.org/presentationml/2006/main">
  <p:tag name="NUM" val="1"/>
</p:tagLst>
</file>

<file path=ppt/tags/tag35.xml><?xml version="1.0" encoding="utf-8"?>
<p:tagLst xmlns:a="http://schemas.openxmlformats.org/drawingml/2006/main" xmlns:r="http://schemas.openxmlformats.org/officeDocument/2006/relationships" xmlns:p="http://schemas.openxmlformats.org/presentationml/2006/main">
  <p:tag name="NUM" val="2"/>
</p:tagLst>
</file>

<file path=ppt/tags/tag36.xml><?xml version="1.0" encoding="utf-8"?>
<p:tagLst xmlns:a="http://schemas.openxmlformats.org/drawingml/2006/main" xmlns:r="http://schemas.openxmlformats.org/officeDocument/2006/relationships" xmlns:p="http://schemas.openxmlformats.org/presentationml/2006/main">
  <p:tag name="NUM" val="1"/>
</p:tagLst>
</file>

<file path=ppt/tags/tag37.xml><?xml version="1.0" encoding="utf-8"?>
<p:tagLst xmlns:a="http://schemas.openxmlformats.org/drawingml/2006/main" xmlns:r="http://schemas.openxmlformats.org/officeDocument/2006/relationships" xmlns:p="http://schemas.openxmlformats.org/presentationml/2006/main">
  <p:tag name="NUM" val="2"/>
</p:tagLst>
</file>

<file path=ppt/tags/tag38.xml><?xml version="1.0" encoding="utf-8"?>
<p:tagLst xmlns:a="http://schemas.openxmlformats.org/drawingml/2006/main" xmlns:r="http://schemas.openxmlformats.org/officeDocument/2006/relationships" xmlns:p="http://schemas.openxmlformats.org/presentationml/2006/main">
  <p:tag name="NUM" val="1"/>
</p:tagLst>
</file>

<file path=ppt/tags/tag39.xml><?xml version="1.0" encoding="utf-8"?>
<p:tagLst xmlns:a="http://schemas.openxmlformats.org/drawingml/2006/main" xmlns:r="http://schemas.openxmlformats.org/officeDocument/2006/relationships" xmlns:p="http://schemas.openxmlformats.org/presentationml/2006/main">
  <p:tag name="NUM" val="2"/>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1"/>
</p:tagLst>
</file>

<file path=ppt/tags/tag41.xml><?xml version="1.0" encoding="utf-8"?>
<p:tagLst xmlns:a="http://schemas.openxmlformats.org/drawingml/2006/main" xmlns:r="http://schemas.openxmlformats.org/officeDocument/2006/relationships" xmlns:p="http://schemas.openxmlformats.org/presentationml/2006/main">
  <p:tag name="NUM" val="2"/>
</p:tagLst>
</file>

<file path=ppt/tags/tag42.xml><?xml version="1.0" encoding="utf-8"?>
<p:tagLst xmlns:a="http://schemas.openxmlformats.org/drawingml/2006/main" xmlns:r="http://schemas.openxmlformats.org/officeDocument/2006/relationships" xmlns:p="http://schemas.openxmlformats.org/presentationml/2006/main">
  <p:tag name="NUM" val="3"/>
</p:tagLst>
</file>

<file path=ppt/tags/tag43.xml><?xml version="1.0" encoding="utf-8"?>
<p:tagLst xmlns:a="http://schemas.openxmlformats.org/drawingml/2006/main" xmlns:r="http://schemas.openxmlformats.org/officeDocument/2006/relationships" xmlns:p="http://schemas.openxmlformats.org/presentationml/2006/main">
  <p:tag name="NUM" val="1"/>
</p:tagLst>
</file>

<file path=ppt/tags/tag44.xml><?xml version="1.0" encoding="utf-8"?>
<p:tagLst xmlns:a="http://schemas.openxmlformats.org/drawingml/2006/main" xmlns:r="http://schemas.openxmlformats.org/officeDocument/2006/relationships" xmlns:p="http://schemas.openxmlformats.org/presentationml/2006/main">
  <p:tag name="NUM" val="2"/>
</p:tagLst>
</file>

<file path=ppt/tags/tag45.xml><?xml version="1.0" encoding="utf-8"?>
<p:tagLst xmlns:a="http://schemas.openxmlformats.org/drawingml/2006/main" xmlns:r="http://schemas.openxmlformats.org/officeDocument/2006/relationships" xmlns:p="http://schemas.openxmlformats.org/presentationml/2006/main">
  <p:tag name="NUM" val="1"/>
</p:tagLst>
</file>

<file path=ppt/tags/tag46.xml><?xml version="1.0" encoding="utf-8"?>
<p:tagLst xmlns:a="http://schemas.openxmlformats.org/drawingml/2006/main" xmlns:r="http://schemas.openxmlformats.org/officeDocument/2006/relationships" xmlns:p="http://schemas.openxmlformats.org/presentationml/2006/main">
  <p:tag name="NUM" val="2"/>
</p:tagLst>
</file>

<file path=ppt/tags/tag47.xml><?xml version="1.0" encoding="utf-8"?>
<p:tagLst xmlns:a="http://schemas.openxmlformats.org/drawingml/2006/main" xmlns:r="http://schemas.openxmlformats.org/officeDocument/2006/relationships" xmlns:p="http://schemas.openxmlformats.org/presentationml/2006/main">
  <p:tag name="NUM" val="3"/>
</p:tagLst>
</file>

<file path=ppt/tags/tag48.xml><?xml version="1.0" encoding="utf-8"?>
<p:tagLst xmlns:a="http://schemas.openxmlformats.org/drawingml/2006/main" xmlns:r="http://schemas.openxmlformats.org/officeDocument/2006/relationships" xmlns:p="http://schemas.openxmlformats.org/presentationml/2006/main">
  <p:tag name="NUM" val="1"/>
</p:tagLst>
</file>

<file path=ppt/tags/tag49.xml><?xml version="1.0" encoding="utf-8"?>
<p:tagLst xmlns:a="http://schemas.openxmlformats.org/drawingml/2006/main" xmlns:r="http://schemas.openxmlformats.org/officeDocument/2006/relationships" xmlns:p="http://schemas.openxmlformats.org/presentationml/2006/main">
  <p:tag name="NUM" val="2"/>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50.xml><?xml version="1.0" encoding="utf-8"?>
<p:tagLst xmlns:a="http://schemas.openxmlformats.org/drawingml/2006/main" xmlns:r="http://schemas.openxmlformats.org/officeDocument/2006/relationships" xmlns:p="http://schemas.openxmlformats.org/presentationml/2006/main">
  <p:tag name="NUM" val="1"/>
</p:tagLst>
</file>

<file path=ppt/tags/tag51.xml><?xml version="1.0" encoding="utf-8"?>
<p:tagLst xmlns:a="http://schemas.openxmlformats.org/drawingml/2006/main" xmlns:r="http://schemas.openxmlformats.org/officeDocument/2006/relationships" xmlns:p="http://schemas.openxmlformats.org/presentationml/2006/main">
  <p:tag name="NUM" val="2"/>
</p:tagLst>
</file>

<file path=ppt/tags/tag52.xml><?xml version="1.0" encoding="utf-8"?>
<p:tagLst xmlns:a="http://schemas.openxmlformats.org/drawingml/2006/main" xmlns:r="http://schemas.openxmlformats.org/officeDocument/2006/relationships" xmlns:p="http://schemas.openxmlformats.org/presentationml/2006/main">
  <p:tag name="NUM" val="3"/>
</p:tagLst>
</file>

<file path=ppt/tags/tag53.xml><?xml version="1.0" encoding="utf-8"?>
<p:tagLst xmlns:a="http://schemas.openxmlformats.org/drawingml/2006/main" xmlns:r="http://schemas.openxmlformats.org/officeDocument/2006/relationships" xmlns:p="http://schemas.openxmlformats.org/presentationml/2006/main">
  <p:tag name="NUM" val="4"/>
</p:tagLst>
</file>

<file path=ppt/tags/tag54.xml><?xml version="1.0" encoding="utf-8"?>
<p:tagLst xmlns:a="http://schemas.openxmlformats.org/drawingml/2006/main" xmlns:r="http://schemas.openxmlformats.org/officeDocument/2006/relationships" xmlns:p="http://schemas.openxmlformats.org/presentationml/2006/main">
  <p:tag name="NUM" val="5"/>
</p:tagLst>
</file>

<file path=ppt/tags/tag55.xml><?xml version="1.0" encoding="utf-8"?>
<p:tagLst xmlns:a="http://schemas.openxmlformats.org/drawingml/2006/main" xmlns:r="http://schemas.openxmlformats.org/officeDocument/2006/relationships" xmlns:p="http://schemas.openxmlformats.org/presentationml/2006/main">
  <p:tag name="NUM" val="6"/>
</p:tagLst>
</file>

<file path=ppt/tags/tag56.xml><?xml version="1.0" encoding="utf-8"?>
<p:tagLst xmlns:a="http://schemas.openxmlformats.org/drawingml/2006/main" xmlns:r="http://schemas.openxmlformats.org/officeDocument/2006/relationships" xmlns:p="http://schemas.openxmlformats.org/presentationml/2006/main">
  <p:tag name="NUM" val="7"/>
</p:tagLst>
</file>

<file path=ppt/tags/tag57.xml><?xml version="1.0" encoding="utf-8"?>
<p:tagLst xmlns:a="http://schemas.openxmlformats.org/drawingml/2006/main" xmlns:r="http://schemas.openxmlformats.org/officeDocument/2006/relationships" xmlns:p="http://schemas.openxmlformats.org/presentationml/2006/main">
  <p:tag name="NUM" val="8"/>
</p:tagLst>
</file>

<file path=ppt/tags/tag58.xml><?xml version="1.0" encoding="utf-8"?>
<p:tagLst xmlns:a="http://schemas.openxmlformats.org/drawingml/2006/main" xmlns:r="http://schemas.openxmlformats.org/officeDocument/2006/relationships" xmlns:p="http://schemas.openxmlformats.org/presentationml/2006/main">
  <p:tag name="NUM" val="9"/>
</p:tagLst>
</file>

<file path=ppt/tags/tag59.xml><?xml version="1.0" encoding="utf-8"?>
<p:tagLst xmlns:a="http://schemas.openxmlformats.org/drawingml/2006/main" xmlns:r="http://schemas.openxmlformats.org/officeDocument/2006/relationships" xmlns:p="http://schemas.openxmlformats.org/presentationml/2006/main">
  <p:tag name="NUM" val="10"/>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60.xml><?xml version="1.0" encoding="utf-8"?>
<p:tagLst xmlns:a="http://schemas.openxmlformats.org/drawingml/2006/main" xmlns:r="http://schemas.openxmlformats.org/officeDocument/2006/relationships" xmlns:p="http://schemas.openxmlformats.org/presentationml/2006/main">
  <p:tag name="NUM" val="11"/>
</p:tagLst>
</file>

<file path=ppt/tags/tag61.xml><?xml version="1.0" encoding="utf-8"?>
<p:tagLst xmlns:a="http://schemas.openxmlformats.org/drawingml/2006/main" xmlns:r="http://schemas.openxmlformats.org/officeDocument/2006/relationships" xmlns:p="http://schemas.openxmlformats.org/presentationml/2006/main">
  <p:tag name="NUM" val="1"/>
</p:tagLst>
</file>

<file path=ppt/tags/tag62.xml><?xml version="1.0" encoding="utf-8"?>
<p:tagLst xmlns:a="http://schemas.openxmlformats.org/drawingml/2006/main" xmlns:r="http://schemas.openxmlformats.org/officeDocument/2006/relationships" xmlns:p="http://schemas.openxmlformats.org/presentationml/2006/main">
  <p:tag name="NUM" val="2"/>
</p:tagLst>
</file>

<file path=ppt/tags/tag63.xml><?xml version="1.0" encoding="utf-8"?>
<p:tagLst xmlns:a="http://schemas.openxmlformats.org/drawingml/2006/main" xmlns:r="http://schemas.openxmlformats.org/officeDocument/2006/relationships" xmlns:p="http://schemas.openxmlformats.org/presentationml/2006/main">
  <p:tag name="NUM" val="1"/>
</p:tagLst>
</file>

<file path=ppt/tags/tag64.xml><?xml version="1.0" encoding="utf-8"?>
<p:tagLst xmlns:a="http://schemas.openxmlformats.org/drawingml/2006/main" xmlns:r="http://schemas.openxmlformats.org/officeDocument/2006/relationships" xmlns:p="http://schemas.openxmlformats.org/presentationml/2006/main">
  <p:tag name="NUM" val="2"/>
</p:tagLst>
</file>

<file path=ppt/tags/tag65.xml><?xml version="1.0" encoding="utf-8"?>
<p:tagLst xmlns:a="http://schemas.openxmlformats.org/drawingml/2006/main" xmlns:r="http://schemas.openxmlformats.org/officeDocument/2006/relationships" xmlns:p="http://schemas.openxmlformats.org/presentationml/2006/main">
  <p:tag name="NUM" val="1"/>
</p:tagLst>
</file>

<file path=ppt/tags/tag66.xml><?xml version="1.0" encoding="utf-8"?>
<p:tagLst xmlns:a="http://schemas.openxmlformats.org/drawingml/2006/main" xmlns:r="http://schemas.openxmlformats.org/officeDocument/2006/relationships" xmlns:p="http://schemas.openxmlformats.org/presentationml/2006/main">
  <p:tag name="NUM" val="2"/>
</p:tagLst>
</file>

<file path=ppt/tags/tag67.xml><?xml version="1.0" encoding="utf-8"?>
<p:tagLst xmlns:a="http://schemas.openxmlformats.org/drawingml/2006/main" xmlns:r="http://schemas.openxmlformats.org/officeDocument/2006/relationships" xmlns:p="http://schemas.openxmlformats.org/presentationml/2006/main">
  <p:tag name="NUM" val="3"/>
</p:tagLst>
</file>

<file path=ppt/tags/tag68.xml><?xml version="1.0" encoding="utf-8"?>
<p:tagLst xmlns:a="http://schemas.openxmlformats.org/drawingml/2006/main" xmlns:r="http://schemas.openxmlformats.org/officeDocument/2006/relationships" xmlns:p="http://schemas.openxmlformats.org/presentationml/2006/main">
  <p:tag name="NUM" val="1"/>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9.xml><?xml version="1.0" encoding="utf-8"?>
<p:tagLst xmlns:a="http://schemas.openxmlformats.org/drawingml/2006/main" xmlns:r="http://schemas.openxmlformats.org/officeDocument/2006/relationships" xmlns:p="http://schemas.openxmlformats.org/presentationml/2006/main">
  <p:tag name="NUM"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faef953-2cda-4d9d-b070-85228d2d3b5f">
      <Terms xmlns="http://schemas.microsoft.com/office/infopath/2007/PartnerControls"/>
    </lcf76f155ced4ddcb4097134ff3c332f>
    <TaxCatchAll xmlns="985ec44e-1bab-4c0b-9df0-6ba128686fc9" xsi:nil="true"/>
    <SharedWithUsers xmlns="756f3f7a-cc20-4157-bc78-ddc9769d8db6">
      <UserInfo>
        <DisplayName/>
        <AccountId xsi:nil="true"/>
        <AccountType/>
      </UserInfo>
    </SharedWithUsers>
    <_Flow_SignoffStatus xmlns="ffaef953-2cda-4d9d-b070-85228d2d3b5f" xsi:nil="true"/>
    <_x0023_ xmlns="ffaef953-2cda-4d9d-b070-85228d2d3b5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3" ma:contentTypeDescription="Create a new document." ma:contentTypeScope="" ma:versionID="cb13b2ccf3ff550db0c30d0bf35d4c0f">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86e953e7722f0059faeeaa7490a364c2"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83906A3-39D1-4884-A96C-63D1043103C5}">
  <ds:schemaRefs>
    <ds:schemaRef ds:uri="http://schemas.microsoft.com/sharepoint/v3/contenttype/forms"/>
  </ds:schemaRefs>
</ds:datastoreItem>
</file>

<file path=customXml/itemProps2.xml><?xml version="1.0" encoding="utf-8"?>
<ds:datastoreItem xmlns:ds="http://schemas.openxmlformats.org/officeDocument/2006/customXml" ds:itemID="{60689EA7-CE69-4D4F-8F10-39209AC0F36C}">
  <ds:schemaRefs>
    <ds:schemaRef ds:uri="http://purl.org/dc/dcmitype/"/>
    <ds:schemaRef ds:uri="http://schemas.microsoft.com/office/2006/documentManagement/types"/>
    <ds:schemaRef ds:uri="http://schemas.microsoft.com/office/2006/metadata/properties"/>
    <ds:schemaRef ds:uri="http://purl.org/dc/terms/"/>
    <ds:schemaRef ds:uri="http://schemas.openxmlformats.org/package/2006/metadata/core-properties"/>
    <ds:schemaRef ds:uri="http://purl.org/dc/elements/1.1/"/>
    <ds:schemaRef ds:uri="28943420-3cce-465e-a204-04bce5f1b343"/>
    <ds:schemaRef ds:uri="http://schemas.microsoft.com/office/infopath/2007/PartnerControls"/>
    <ds:schemaRef ds:uri="2286246c-fc21-4ee8-a407-068ba74e6317"/>
    <ds:schemaRef ds:uri="http://www.w3.org/XML/1998/namespace"/>
    <ds:schemaRef ds:uri="ffaef953-2cda-4d9d-b070-85228d2d3b5f"/>
    <ds:schemaRef ds:uri="985ec44e-1bab-4c0b-9df0-6ba128686fc9"/>
    <ds:schemaRef ds:uri="756f3f7a-cc20-4157-bc78-ddc9769d8db6"/>
  </ds:schemaRefs>
</ds:datastoreItem>
</file>

<file path=customXml/itemProps3.xml><?xml version="1.0" encoding="utf-8"?>
<ds:datastoreItem xmlns:ds="http://schemas.openxmlformats.org/officeDocument/2006/customXml" ds:itemID="{6C86EE3C-A5B1-48DD-8664-087B97C8948A}"/>
</file>

<file path=docProps/app.xml><?xml version="1.0" encoding="utf-8"?>
<Properties xmlns="http://schemas.openxmlformats.org/officeDocument/2006/extended-properties" xmlns:vt="http://schemas.openxmlformats.org/officeDocument/2006/docPropsVTypes">
  <Template/>
  <TotalTime>0</TotalTime>
  <Words>1779</Words>
  <Application>Microsoft Office PowerPoint</Application>
  <PresentationFormat>Widescreen</PresentationFormat>
  <Paragraphs>207</Paragraphs>
  <Slides>29</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Calibri</vt:lpstr>
      <vt:lpstr>Century Gothic</vt:lpstr>
      <vt:lpstr>Symbol</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VOVF</dc:creator>
  <cp:lastModifiedBy>VOVF</cp:lastModifiedBy>
  <cp:revision>317</cp:revision>
  <dcterms:created xsi:type="dcterms:W3CDTF">2023-10-04T18:52:03Z</dcterms:created>
  <dcterms:modified xsi:type="dcterms:W3CDTF">2025-11-01T16:48:33Z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y fmtid="{D5CDD505-2E9C-101B-9397-08002B2CF9AE}" pid="4" name="Order">
    <vt:r8>50217400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